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9" r:id="rId2"/>
    <p:sldId id="3613" r:id="rId3"/>
    <p:sldId id="3328" r:id="rId4"/>
    <p:sldId id="3367" r:id="rId5"/>
    <p:sldId id="3605" r:id="rId6"/>
    <p:sldId id="3415" r:id="rId7"/>
    <p:sldId id="3356" r:id="rId8"/>
    <p:sldId id="3584" r:id="rId9"/>
    <p:sldId id="3591" r:id="rId10"/>
    <p:sldId id="3587" r:id="rId11"/>
    <p:sldId id="3615" r:id="rId12"/>
    <p:sldId id="3610" r:id="rId13"/>
    <p:sldId id="3611" r:id="rId14"/>
    <p:sldId id="3616" r:id="rId15"/>
    <p:sldId id="3595" r:id="rId16"/>
    <p:sldId id="3607" r:id="rId17"/>
    <p:sldId id="3614" r:id="rId18"/>
    <p:sldId id="3617" r:id="rId19"/>
    <p:sldId id="3618" r:id="rId20"/>
    <p:sldId id="3368" r:id="rId21"/>
    <p:sldId id="355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138"/>
    <a:srgbClr val="FFF957"/>
    <a:srgbClr val="941100"/>
    <a:srgbClr val="00A19A"/>
    <a:srgbClr val="2B2252"/>
    <a:srgbClr val="44546A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4" autoAdjust="0"/>
    <p:restoredTop sz="96973"/>
  </p:normalViewPr>
  <p:slideViewPr>
    <p:cSldViewPr snapToGrid="0" showGuides="1">
      <p:cViewPr varScale="1">
        <p:scale>
          <a:sx n="128" d="100"/>
          <a:sy n="128" d="100"/>
        </p:scale>
        <p:origin x="368" y="17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4E5BD-FA7E-4FB4-9AFF-F9782CF7122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EBC09-B6AD-49BA-AF9B-4F506D60C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7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5C80BF-7A33-4D83-ACDD-043BFD1875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2960" y="0"/>
            <a:ext cx="7559040" cy="685800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5CC70164-5D00-4F05-9A20-A98FB37CD52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922857" cy="6858000"/>
          </a:xfrm>
          <a:custGeom>
            <a:avLst/>
            <a:gdLst>
              <a:gd name="connsiteX0" fmla="*/ 0 w 6922857"/>
              <a:gd name="connsiteY0" fmla="*/ 0 h 6858000"/>
              <a:gd name="connsiteX1" fmla="*/ 744192 w 6922857"/>
              <a:gd name="connsiteY1" fmla="*/ 0 h 6858000"/>
              <a:gd name="connsiteX2" fmla="*/ 1701446 w 6922857"/>
              <a:gd name="connsiteY2" fmla="*/ 0 h 6858000"/>
              <a:gd name="connsiteX3" fmla="*/ 5907485 w 6922857"/>
              <a:gd name="connsiteY3" fmla="*/ 0 h 6858000"/>
              <a:gd name="connsiteX4" fmla="*/ 6922857 w 6922857"/>
              <a:gd name="connsiteY4" fmla="*/ 1939881 h 6858000"/>
              <a:gd name="connsiteX5" fmla="*/ 4378205 w 6922857"/>
              <a:gd name="connsiteY5" fmla="*/ 6858000 h 6858000"/>
              <a:gd name="connsiteX6" fmla="*/ 1701446 w 6922857"/>
              <a:gd name="connsiteY6" fmla="*/ 6858000 h 6858000"/>
              <a:gd name="connsiteX7" fmla="*/ 744192 w 6922857"/>
              <a:gd name="connsiteY7" fmla="*/ 6858000 h 6858000"/>
              <a:gd name="connsiteX8" fmla="*/ 0 w 6922857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22857" h="6858000">
                <a:moveTo>
                  <a:pt x="0" y="0"/>
                </a:moveTo>
                <a:lnTo>
                  <a:pt x="744192" y="0"/>
                </a:lnTo>
                <a:lnTo>
                  <a:pt x="1701446" y="0"/>
                </a:lnTo>
                <a:lnTo>
                  <a:pt x="5907485" y="0"/>
                </a:lnTo>
                <a:lnTo>
                  <a:pt x="6922857" y="1939881"/>
                </a:lnTo>
                <a:lnTo>
                  <a:pt x="4378205" y="6858000"/>
                </a:lnTo>
                <a:lnTo>
                  <a:pt x="1701446" y="6858000"/>
                </a:lnTo>
                <a:lnTo>
                  <a:pt x="74419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4F4F4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kern="0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587B9A-8E9F-4D07-B60E-75BC42703039}"/>
              </a:ext>
            </a:extLst>
          </p:cNvPr>
          <p:cNvCxnSpPr>
            <a:cxnSpLocks/>
          </p:cNvCxnSpPr>
          <p:nvPr userDrawn="1"/>
        </p:nvCxnSpPr>
        <p:spPr>
          <a:xfrm>
            <a:off x="768152" y="4224543"/>
            <a:ext cx="3865311" cy="0"/>
          </a:xfrm>
          <a:prstGeom prst="line">
            <a:avLst/>
          </a:prstGeom>
          <a:ln w="19050">
            <a:solidFill>
              <a:srgbClr val="2B22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31AE5E88-6B5E-4150-844B-2E7B430C7534}"/>
              </a:ext>
            </a:extLst>
          </p:cNvPr>
          <p:cNvSpPr>
            <a:spLocks/>
          </p:cNvSpPr>
          <p:nvPr userDrawn="1"/>
        </p:nvSpPr>
        <p:spPr bwMode="auto">
          <a:xfrm>
            <a:off x="5447857" y="0"/>
            <a:ext cx="2729790" cy="6858000"/>
          </a:xfrm>
          <a:custGeom>
            <a:avLst/>
            <a:gdLst>
              <a:gd name="connsiteX0" fmla="*/ 1495528 w 2729790"/>
              <a:gd name="connsiteY0" fmla="*/ 0 h 6862444"/>
              <a:gd name="connsiteX1" fmla="*/ 1736828 w 2729790"/>
              <a:gd name="connsiteY1" fmla="*/ 0 h 6862444"/>
              <a:gd name="connsiteX2" fmla="*/ 2729790 w 2729790"/>
              <a:gd name="connsiteY2" fmla="*/ 1941138 h 6862444"/>
              <a:gd name="connsiteX3" fmla="*/ 241300 w 2729790"/>
              <a:gd name="connsiteY3" fmla="*/ 6862444 h 6862444"/>
              <a:gd name="connsiteX4" fmla="*/ 0 w 2729790"/>
              <a:gd name="connsiteY4" fmla="*/ 6862444 h 6862444"/>
              <a:gd name="connsiteX5" fmla="*/ 2488490 w 2729790"/>
              <a:gd name="connsiteY5" fmla="*/ 1941138 h 6862444"/>
              <a:gd name="connsiteX6" fmla="*/ 1495528 w 2729790"/>
              <a:gd name="connsiteY6" fmla="*/ 0 h 68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9790" h="6862444">
                <a:moveTo>
                  <a:pt x="1495528" y="0"/>
                </a:moveTo>
                <a:lnTo>
                  <a:pt x="1736828" y="0"/>
                </a:lnTo>
                <a:lnTo>
                  <a:pt x="2729790" y="1941138"/>
                </a:lnTo>
                <a:lnTo>
                  <a:pt x="241300" y="6862444"/>
                </a:lnTo>
                <a:lnTo>
                  <a:pt x="0" y="6862444"/>
                </a:lnTo>
                <a:lnTo>
                  <a:pt x="2488490" y="1941138"/>
                </a:lnTo>
                <a:lnTo>
                  <a:pt x="1495528" y="0"/>
                </a:lnTo>
                <a:close/>
              </a:path>
            </a:pathLst>
          </a:custGeom>
          <a:solidFill>
            <a:srgbClr val="00A19A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E253F7A2-7EFA-4537-97AF-1707BC0B05D6}"/>
              </a:ext>
            </a:extLst>
          </p:cNvPr>
          <p:cNvSpPr>
            <a:spLocks/>
          </p:cNvSpPr>
          <p:nvPr userDrawn="1"/>
        </p:nvSpPr>
        <p:spPr bwMode="auto">
          <a:xfrm>
            <a:off x="3970902" y="0"/>
            <a:ext cx="3376499" cy="6858000"/>
          </a:xfrm>
          <a:custGeom>
            <a:avLst/>
            <a:gdLst>
              <a:gd name="connsiteX0" fmla="*/ 1532004 w 3376499"/>
              <a:gd name="connsiteY0" fmla="*/ 0 h 6862444"/>
              <a:gd name="connsiteX1" fmla="*/ 2359318 w 3376499"/>
              <a:gd name="connsiteY1" fmla="*/ 0 h 6862444"/>
              <a:gd name="connsiteX2" fmla="*/ 3376499 w 3376499"/>
              <a:gd name="connsiteY2" fmla="*/ 1941138 h 6862444"/>
              <a:gd name="connsiteX3" fmla="*/ 827314 w 3376499"/>
              <a:gd name="connsiteY3" fmla="*/ 6862444 h 6862444"/>
              <a:gd name="connsiteX4" fmla="*/ 0 w 3376499"/>
              <a:gd name="connsiteY4" fmla="*/ 6862444 h 6862444"/>
              <a:gd name="connsiteX5" fmla="*/ 2549185 w 3376499"/>
              <a:gd name="connsiteY5" fmla="*/ 1941138 h 6862444"/>
              <a:gd name="connsiteX6" fmla="*/ 1532004 w 3376499"/>
              <a:gd name="connsiteY6" fmla="*/ 0 h 68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6499" h="6862444">
                <a:moveTo>
                  <a:pt x="1532004" y="0"/>
                </a:moveTo>
                <a:lnTo>
                  <a:pt x="2359318" y="0"/>
                </a:lnTo>
                <a:lnTo>
                  <a:pt x="3376499" y="1941138"/>
                </a:lnTo>
                <a:lnTo>
                  <a:pt x="827314" y="6862444"/>
                </a:lnTo>
                <a:lnTo>
                  <a:pt x="0" y="6862444"/>
                </a:lnTo>
                <a:lnTo>
                  <a:pt x="2549185" y="1941138"/>
                </a:lnTo>
                <a:lnTo>
                  <a:pt x="1532004" y="0"/>
                </a:lnTo>
                <a:close/>
              </a:path>
            </a:pathLst>
          </a:custGeom>
          <a:solidFill>
            <a:srgbClr val="2B225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971A90D8-D1C1-43E9-86D6-04D98A9ED449}"/>
              </a:ext>
            </a:extLst>
          </p:cNvPr>
          <p:cNvSpPr>
            <a:spLocks/>
          </p:cNvSpPr>
          <p:nvPr userDrawn="1"/>
        </p:nvSpPr>
        <p:spPr bwMode="auto">
          <a:xfrm>
            <a:off x="5015929" y="0"/>
            <a:ext cx="3911260" cy="6858000"/>
          </a:xfrm>
          <a:custGeom>
            <a:avLst/>
            <a:gdLst>
              <a:gd name="connsiteX0" fmla="*/ 1532004 w 3911260"/>
              <a:gd name="connsiteY0" fmla="*/ 0 h 6858000"/>
              <a:gd name="connsiteX1" fmla="*/ 2779779 w 3911260"/>
              <a:gd name="connsiteY1" fmla="*/ 0 h 6858000"/>
              <a:gd name="connsiteX2" fmla="*/ 2894079 w 3911260"/>
              <a:gd name="connsiteY2" fmla="*/ 0 h 6858000"/>
              <a:gd name="connsiteX3" fmla="*/ 3911260 w 3911260"/>
              <a:gd name="connsiteY3" fmla="*/ 1939881 h 6858000"/>
              <a:gd name="connsiteX4" fmla="*/ 1362075 w 3911260"/>
              <a:gd name="connsiteY4" fmla="*/ 6858000 h 6858000"/>
              <a:gd name="connsiteX5" fmla="*/ 1247775 w 3911260"/>
              <a:gd name="connsiteY5" fmla="*/ 6858000 h 6858000"/>
              <a:gd name="connsiteX6" fmla="*/ 0 w 3911260"/>
              <a:gd name="connsiteY6" fmla="*/ 6858000 h 6858000"/>
              <a:gd name="connsiteX7" fmla="*/ 2549185 w 3911260"/>
              <a:gd name="connsiteY7" fmla="*/ 1939881 h 6858000"/>
              <a:gd name="connsiteX8" fmla="*/ 1532004 w 391126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1260" h="6858000">
                <a:moveTo>
                  <a:pt x="1532004" y="0"/>
                </a:moveTo>
                <a:lnTo>
                  <a:pt x="2779779" y="0"/>
                </a:lnTo>
                <a:lnTo>
                  <a:pt x="2894079" y="0"/>
                </a:lnTo>
                <a:lnTo>
                  <a:pt x="3911260" y="1939881"/>
                </a:lnTo>
                <a:lnTo>
                  <a:pt x="1362075" y="6858000"/>
                </a:lnTo>
                <a:lnTo>
                  <a:pt x="1247775" y="6858000"/>
                </a:lnTo>
                <a:lnTo>
                  <a:pt x="0" y="6858000"/>
                </a:lnTo>
                <a:lnTo>
                  <a:pt x="2549185" y="1939881"/>
                </a:lnTo>
                <a:lnTo>
                  <a:pt x="1532004" y="0"/>
                </a:lnTo>
                <a:close/>
              </a:path>
            </a:pathLst>
          </a:custGeom>
          <a:solidFill>
            <a:srgbClr val="00A19A">
              <a:alpha val="6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CC662-5E2B-45E9-B26B-7AE95681D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8152" y="1577755"/>
            <a:ext cx="4602737" cy="2426489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ru-RU" sz="3600" b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Заголовок доклада (основная тема презентации)</a:t>
            </a: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A511F393-BB76-4477-AF9E-A668A1F06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152" y="4417188"/>
            <a:ext cx="3864808" cy="1060905"/>
          </a:xfr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lang="ru-RU" sz="1400" b="1">
                <a:latin typeface="Qanelas SemiBold" panose="00000700000000000000" pitchFamily="2" charset="-52"/>
              </a:defRPr>
            </a:lvl1pPr>
          </a:lstStyle>
          <a:p>
            <a:pPr marL="228600" lvl="0" indent="-22860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774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2BE96-0D7B-45D2-B624-EC374782E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5132" y="723207"/>
            <a:ext cx="10860561" cy="498598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ru-RU"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CCBCF-FAF5-4C57-8B67-2FF7AB69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302" y="6370378"/>
            <a:ext cx="654572" cy="184666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mtClean="0">
                <a:latin typeface="Qanelas" panose="00000500000000000000" pitchFamily="2" charset="-52"/>
              </a:defRPr>
            </a:lvl1pPr>
          </a:lstStyle>
          <a:p>
            <a:fld id="{7F1A1B6B-C622-4A92-9656-7A72C6D5E7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3D1E6B9-77BD-4DF1-9E86-A33B3838445A}"/>
              </a:ext>
            </a:extLst>
          </p:cNvPr>
          <p:cNvGrpSpPr/>
          <p:nvPr userDrawn="1"/>
        </p:nvGrpSpPr>
        <p:grpSpPr>
          <a:xfrm>
            <a:off x="8524419" y="0"/>
            <a:ext cx="6062333" cy="6858000"/>
            <a:chOff x="8524419" y="0"/>
            <a:chExt cx="6062333" cy="6858000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C34D1FF2-5F2F-47EF-8442-DFD6D614AD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037567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47E272D-FB44-472A-B282-2B9E034DF2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70279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2D4B2CD5-EDD8-441A-906A-D4ED90211B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201107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C4A8845-84BC-4099-BB29-4C63C9EABB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866521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0237570-A425-4613-B2FC-B6234147EB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702986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8CFDF177-A302-47D2-842A-F346272293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68400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79DC2B00-3E80-47C1-9451-E370932DBE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531935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A7A9A2B-5FB3-4D9E-8BE9-673C8DF0A4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030056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D14E66DD-192F-497E-B63B-046DD7A404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535693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04FC6C27-29C7-4517-AB72-32EB18901F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33814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33789897-A982-4E1B-B68E-E0BCAF375D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197349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8CEDE17B-F7F8-4743-A729-DC1ED62E9D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862763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4FD533D-9389-4713-AC2F-275F03C49D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699228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DF2E175-F6A0-4B06-9441-B6B5CD426A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364642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35AD578C-E9A4-4DAC-9A56-3E7DCC682A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695470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514DEAA1-0330-4774-8FE8-128C611FB3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528177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6210F50-12B1-4E64-BD42-3BAB75B02B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026298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32024105-7726-40E3-B491-0D2E2CB714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193591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525BDA70-2EFD-4E8C-B988-E75808744E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59005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1B0F4587-4907-493A-8C52-EA99CE7522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360884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436FEE3-F5F4-4443-A0E3-EBCBD36504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91712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34497A11-71CF-4044-9F61-629A957EAC5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24419" y="0"/>
              <a:ext cx="2549185" cy="6858000"/>
            </a:xfrm>
            <a:custGeom>
              <a:avLst/>
              <a:gdLst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532004 w 3376499"/>
                <a:gd name="connsiteY6" fmla="*/ 0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6" fmla="*/ 1623444 w 3376499"/>
                <a:gd name="connsiteY6" fmla="*/ 91499 h 6862444"/>
                <a:gd name="connsiteX0" fmla="*/ 1532004 w 3376499"/>
                <a:gd name="connsiteY0" fmla="*/ 0 h 6862444"/>
                <a:gd name="connsiteX1" fmla="*/ 2359318 w 3376499"/>
                <a:gd name="connsiteY1" fmla="*/ 0 h 6862444"/>
                <a:gd name="connsiteX2" fmla="*/ 3376499 w 3376499"/>
                <a:gd name="connsiteY2" fmla="*/ 1941138 h 6862444"/>
                <a:gd name="connsiteX3" fmla="*/ 827314 w 3376499"/>
                <a:gd name="connsiteY3" fmla="*/ 6862444 h 6862444"/>
                <a:gd name="connsiteX4" fmla="*/ 0 w 3376499"/>
                <a:gd name="connsiteY4" fmla="*/ 6862444 h 6862444"/>
                <a:gd name="connsiteX5" fmla="*/ 2549185 w 3376499"/>
                <a:gd name="connsiteY5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4" fmla="*/ 2549185 w 3376499"/>
                <a:gd name="connsiteY4" fmla="*/ 1941138 h 6862444"/>
                <a:gd name="connsiteX0" fmla="*/ 2359318 w 3376499"/>
                <a:gd name="connsiteY0" fmla="*/ 0 h 6862444"/>
                <a:gd name="connsiteX1" fmla="*/ 3376499 w 3376499"/>
                <a:gd name="connsiteY1" fmla="*/ 1941138 h 6862444"/>
                <a:gd name="connsiteX2" fmla="*/ 827314 w 3376499"/>
                <a:gd name="connsiteY2" fmla="*/ 6862444 h 6862444"/>
                <a:gd name="connsiteX3" fmla="*/ 0 w 3376499"/>
                <a:gd name="connsiteY3" fmla="*/ 6862444 h 6862444"/>
                <a:gd name="connsiteX0" fmla="*/ 1532004 w 2549185"/>
                <a:gd name="connsiteY0" fmla="*/ 0 h 6862444"/>
                <a:gd name="connsiteX1" fmla="*/ 2549185 w 2549185"/>
                <a:gd name="connsiteY1" fmla="*/ 1941138 h 6862444"/>
                <a:gd name="connsiteX2" fmla="*/ 0 w 2549185"/>
                <a:gd name="connsiteY2" fmla="*/ 6862444 h 686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9185" h="6862444">
                  <a:moveTo>
                    <a:pt x="1532004" y="0"/>
                  </a:moveTo>
                  <a:lnTo>
                    <a:pt x="2549185" y="1941138"/>
                  </a:lnTo>
                  <a:lnTo>
                    <a:pt x="0" y="6862444"/>
                  </a:lnTo>
                </a:path>
              </a:pathLst>
            </a:custGeom>
            <a:noFill/>
            <a:ln>
              <a:solidFill>
                <a:srgbClr val="F4F4F4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200" kern="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F56C74D6-A96F-449F-B08B-8DB7B66FB40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95300" y="6285260"/>
            <a:ext cx="9828387" cy="106012"/>
          </a:xfrm>
          <a:custGeom>
            <a:avLst/>
            <a:gdLst>
              <a:gd name="connsiteX0" fmla="*/ 9828387 w 9828387"/>
              <a:gd name="connsiteY0" fmla="*/ 0 h 106012"/>
              <a:gd name="connsiteX1" fmla="*/ 54949 w 9828387"/>
              <a:gd name="connsiteY1" fmla="*/ 0 h 106012"/>
              <a:gd name="connsiteX2" fmla="*/ 0 w 9828387"/>
              <a:gd name="connsiteY2" fmla="*/ 106012 h 106012"/>
              <a:gd name="connsiteX3" fmla="*/ 9828387 w 9828387"/>
              <a:gd name="connsiteY3" fmla="*/ 106012 h 106012"/>
              <a:gd name="connsiteX4" fmla="*/ 9828387 w 9828387"/>
              <a:gd name="connsiteY4" fmla="*/ 0 h 10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8387" h="106012">
                <a:moveTo>
                  <a:pt x="9828387" y="0"/>
                </a:moveTo>
                <a:lnTo>
                  <a:pt x="54949" y="0"/>
                </a:lnTo>
                <a:lnTo>
                  <a:pt x="0" y="106012"/>
                </a:lnTo>
                <a:lnTo>
                  <a:pt x="9828387" y="106012"/>
                </a:lnTo>
                <a:lnTo>
                  <a:pt x="9828387" y="0"/>
                </a:lnTo>
                <a:close/>
              </a:path>
            </a:pathLst>
          </a:custGeom>
          <a:solidFill>
            <a:srgbClr val="00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0C7906FE-969E-47C8-99E9-89F6A77EE2D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95299" y="6391273"/>
            <a:ext cx="9957394" cy="248890"/>
          </a:xfrm>
          <a:custGeom>
            <a:avLst/>
            <a:gdLst>
              <a:gd name="connsiteX0" fmla="*/ 9957394 w 9957394"/>
              <a:gd name="connsiteY0" fmla="*/ 0 h 248890"/>
              <a:gd name="connsiteX1" fmla="*/ 129006 w 9957394"/>
              <a:gd name="connsiteY1" fmla="*/ 0 h 248890"/>
              <a:gd name="connsiteX2" fmla="*/ 0 w 9957394"/>
              <a:gd name="connsiteY2" fmla="*/ 248890 h 248890"/>
              <a:gd name="connsiteX3" fmla="*/ 9957394 w 9957394"/>
              <a:gd name="connsiteY3" fmla="*/ 248890 h 248890"/>
              <a:gd name="connsiteX4" fmla="*/ 9957394 w 9957394"/>
              <a:gd name="connsiteY4" fmla="*/ 0 h 24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7394" h="248890">
                <a:moveTo>
                  <a:pt x="9957394" y="0"/>
                </a:moveTo>
                <a:lnTo>
                  <a:pt x="129006" y="0"/>
                </a:lnTo>
                <a:lnTo>
                  <a:pt x="0" y="248890"/>
                </a:lnTo>
                <a:lnTo>
                  <a:pt x="9957394" y="248890"/>
                </a:lnTo>
                <a:lnTo>
                  <a:pt x="9957394" y="0"/>
                </a:lnTo>
                <a:close/>
              </a:path>
            </a:pathLst>
          </a:custGeom>
          <a:solidFill>
            <a:srgbClr val="2B2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BF1E5B75-C065-48D6-84A8-A203D8F5AF0D}"/>
              </a:ext>
            </a:extLst>
          </p:cNvPr>
          <p:cNvSpPr/>
          <p:nvPr userDrawn="1"/>
        </p:nvSpPr>
        <p:spPr>
          <a:xfrm>
            <a:off x="245267" y="6207917"/>
            <a:ext cx="500064" cy="500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8975BC-EF0E-46EE-89FC-D73C8D35B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7" y="6278117"/>
            <a:ext cx="359665" cy="359665"/>
          </a:xfrm>
          <a:prstGeom prst="rect">
            <a:avLst/>
          </a:prstGeom>
        </p:spPr>
      </p:pic>
      <p:sp>
        <p:nvSpPr>
          <p:cNvPr id="39" name="Текст 38">
            <a:extLst>
              <a:ext uri="{FF2B5EF4-FFF2-40B4-BE49-F238E27FC236}">
                <a16:creationId xmlns:a16="http://schemas.microsoft.com/office/drawing/2014/main" id="{296D3495-5BEE-4A46-9F6D-4643FE3A11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132" y="1958790"/>
            <a:ext cx="5939971" cy="332399"/>
          </a:xfrm>
        </p:spPr>
        <p:txBody>
          <a:bodyPr vert="horz" wrap="square" lIns="0" tIns="0" rIns="0" bIns="0" rtlCol="0">
            <a:spAutoFit/>
          </a:bodyPr>
          <a:lstStyle>
            <a:lvl1pPr marL="0" indent="0" algn="l">
              <a:buNone/>
              <a:defRPr lang="ru-RU" sz="2400" dirty="0" smtClean="0">
                <a:solidFill>
                  <a:srgbClr val="00A1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lvl="0" indent="-228600">
              <a:buClr>
                <a:srgbClr val="00A19A"/>
              </a:buClr>
            </a:pPr>
            <a:r>
              <a:rPr lang="ru-RU" dirty="0"/>
              <a:t>Подзаголовок для текста</a:t>
            </a:r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231D1D6F-7CF5-4A0F-91E4-575BD58310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67538" y="1596571"/>
            <a:ext cx="4205287" cy="4385129"/>
          </a:xfrm>
        </p:spPr>
        <p:txBody>
          <a:bodyPr anchor="ctr" anchorCtr="0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Вставить рисунок</a:t>
            </a:r>
          </a:p>
        </p:txBody>
      </p:sp>
      <p:sp>
        <p:nvSpPr>
          <p:cNvPr id="43" name="Текст 42">
            <a:extLst>
              <a:ext uri="{FF2B5EF4-FFF2-40B4-BE49-F238E27FC236}">
                <a16:creationId xmlns:a16="http://schemas.microsoft.com/office/drawing/2014/main" id="{6F6A3139-54A3-47AA-BD9E-524594F23F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132" y="2447062"/>
            <a:ext cx="5939981" cy="784830"/>
          </a:xfrm>
        </p:spPr>
        <p:txBody>
          <a:bodyPr>
            <a:sp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19A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A19A"/>
              </a:buClr>
              <a:buFont typeface="Qanelas" panose="00000500000000000000" pitchFamily="2" charset="-52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F319343D-D00B-45DD-9A01-BD1EB9F6BC41}"/>
              </a:ext>
            </a:extLst>
          </p:cNvPr>
          <p:cNvSpPr/>
          <p:nvPr userDrawn="1"/>
        </p:nvSpPr>
        <p:spPr>
          <a:xfrm>
            <a:off x="10265722" y="169365"/>
            <a:ext cx="1926276" cy="248890"/>
          </a:xfrm>
          <a:custGeom>
            <a:avLst/>
            <a:gdLst>
              <a:gd name="connsiteX0" fmla="*/ 0 w 1926276"/>
              <a:gd name="connsiteY0" fmla="*/ 0 h 248890"/>
              <a:gd name="connsiteX1" fmla="*/ 1926276 w 1926276"/>
              <a:gd name="connsiteY1" fmla="*/ 0 h 248890"/>
              <a:gd name="connsiteX2" fmla="*/ 1926276 w 1926276"/>
              <a:gd name="connsiteY2" fmla="*/ 248890 h 248890"/>
              <a:gd name="connsiteX3" fmla="*/ 129006 w 1926276"/>
              <a:gd name="connsiteY3" fmla="*/ 248890 h 248890"/>
              <a:gd name="connsiteX4" fmla="*/ 0 w 1926276"/>
              <a:gd name="connsiteY4" fmla="*/ 0 h 24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76" h="248890">
                <a:moveTo>
                  <a:pt x="0" y="0"/>
                </a:moveTo>
                <a:lnTo>
                  <a:pt x="1926276" y="0"/>
                </a:lnTo>
                <a:lnTo>
                  <a:pt x="1926276" y="248890"/>
                </a:lnTo>
                <a:lnTo>
                  <a:pt x="129006" y="2488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: фигура 45">
            <a:extLst>
              <a:ext uri="{FF2B5EF4-FFF2-40B4-BE49-F238E27FC236}">
                <a16:creationId xmlns:a16="http://schemas.microsoft.com/office/drawing/2014/main" id="{FB384DF3-5304-4035-864C-85043E515292}"/>
              </a:ext>
            </a:extLst>
          </p:cNvPr>
          <p:cNvSpPr/>
          <p:nvPr userDrawn="1"/>
        </p:nvSpPr>
        <p:spPr>
          <a:xfrm>
            <a:off x="9062816" y="418256"/>
            <a:ext cx="1797270" cy="106012"/>
          </a:xfrm>
          <a:custGeom>
            <a:avLst/>
            <a:gdLst>
              <a:gd name="connsiteX0" fmla="*/ 0 w 1797270"/>
              <a:gd name="connsiteY0" fmla="*/ 0 h 106012"/>
              <a:gd name="connsiteX1" fmla="*/ 1797270 w 1797270"/>
              <a:gd name="connsiteY1" fmla="*/ 0 h 106012"/>
              <a:gd name="connsiteX2" fmla="*/ 1797270 w 1797270"/>
              <a:gd name="connsiteY2" fmla="*/ 106012 h 106012"/>
              <a:gd name="connsiteX3" fmla="*/ 54949 w 1797270"/>
              <a:gd name="connsiteY3" fmla="*/ 106012 h 106012"/>
              <a:gd name="connsiteX4" fmla="*/ 0 w 1797270"/>
              <a:gd name="connsiteY4" fmla="*/ 0 h 10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270" h="106012">
                <a:moveTo>
                  <a:pt x="0" y="0"/>
                </a:moveTo>
                <a:lnTo>
                  <a:pt x="1797270" y="0"/>
                </a:lnTo>
                <a:lnTo>
                  <a:pt x="1797270" y="106012"/>
                </a:lnTo>
                <a:lnTo>
                  <a:pt x="54949" y="1060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BB81030A-0B3D-465E-B588-022CB74BD0D1}"/>
              </a:ext>
            </a:extLst>
          </p:cNvPr>
          <p:cNvSpPr/>
          <p:nvPr userDrawn="1"/>
        </p:nvSpPr>
        <p:spPr>
          <a:xfrm>
            <a:off x="10394730" y="418256"/>
            <a:ext cx="1797270" cy="106012"/>
          </a:xfrm>
          <a:custGeom>
            <a:avLst/>
            <a:gdLst>
              <a:gd name="connsiteX0" fmla="*/ 0 w 1797270"/>
              <a:gd name="connsiteY0" fmla="*/ 0 h 106012"/>
              <a:gd name="connsiteX1" fmla="*/ 1797270 w 1797270"/>
              <a:gd name="connsiteY1" fmla="*/ 0 h 106012"/>
              <a:gd name="connsiteX2" fmla="*/ 1797270 w 1797270"/>
              <a:gd name="connsiteY2" fmla="*/ 106012 h 106012"/>
              <a:gd name="connsiteX3" fmla="*/ 54949 w 1797270"/>
              <a:gd name="connsiteY3" fmla="*/ 106012 h 106012"/>
              <a:gd name="connsiteX4" fmla="*/ 0 w 1797270"/>
              <a:gd name="connsiteY4" fmla="*/ 0 h 10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270" h="106012">
                <a:moveTo>
                  <a:pt x="0" y="0"/>
                </a:moveTo>
                <a:lnTo>
                  <a:pt x="1797270" y="0"/>
                </a:lnTo>
                <a:lnTo>
                  <a:pt x="1797270" y="106012"/>
                </a:lnTo>
                <a:lnTo>
                  <a:pt x="54949" y="1060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DB378492-9BD1-4099-B437-0F270F3329BB}"/>
              </a:ext>
            </a:extLst>
          </p:cNvPr>
          <p:cNvSpPr/>
          <p:nvPr userDrawn="1"/>
        </p:nvSpPr>
        <p:spPr>
          <a:xfrm>
            <a:off x="8934970" y="169365"/>
            <a:ext cx="1926276" cy="248890"/>
          </a:xfrm>
          <a:custGeom>
            <a:avLst/>
            <a:gdLst>
              <a:gd name="connsiteX0" fmla="*/ 0 w 1926276"/>
              <a:gd name="connsiteY0" fmla="*/ 0 h 248890"/>
              <a:gd name="connsiteX1" fmla="*/ 1926276 w 1926276"/>
              <a:gd name="connsiteY1" fmla="*/ 0 h 248890"/>
              <a:gd name="connsiteX2" fmla="*/ 1926276 w 1926276"/>
              <a:gd name="connsiteY2" fmla="*/ 248890 h 248890"/>
              <a:gd name="connsiteX3" fmla="*/ 129006 w 1926276"/>
              <a:gd name="connsiteY3" fmla="*/ 248890 h 248890"/>
              <a:gd name="connsiteX4" fmla="*/ 0 w 1926276"/>
              <a:gd name="connsiteY4" fmla="*/ 0 h 24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276" h="248890">
                <a:moveTo>
                  <a:pt x="0" y="0"/>
                </a:moveTo>
                <a:lnTo>
                  <a:pt x="1926276" y="0"/>
                </a:lnTo>
                <a:lnTo>
                  <a:pt x="1926276" y="248890"/>
                </a:lnTo>
                <a:lnTo>
                  <a:pt x="129006" y="2488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886922C-D54D-4C40-AFFE-F9FD2D38F8DF}"/>
              </a:ext>
            </a:extLst>
          </p:cNvPr>
          <p:cNvSpPr/>
          <p:nvPr userDrawn="1"/>
        </p:nvSpPr>
        <p:spPr>
          <a:xfrm>
            <a:off x="348942" y="6307271"/>
            <a:ext cx="310006" cy="314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2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62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http://ppt.prtxt.ru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6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563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076325"/>
            <a:ext cx="10972800" cy="5248275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8000" y="6567488"/>
            <a:ext cx="32512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http://ppt.prtxt.ru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534400" y="6551613"/>
            <a:ext cx="3149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876800" y="6551613"/>
            <a:ext cx="28448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http://ppt.prtxt.ru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395DE-BBA0-4234-B826-5806581F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206BA7-142E-48E3-8480-FA5079829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62E22-EDDF-470C-A65B-4D2C4A7FD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3015C-C534-44AF-B04C-17D93D258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43200-C653-4309-9080-3A8151B24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A1B6B-C622-4A92-9656-7A72C6D5E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59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1414F4-EE75-46DC-9F52-88FC31AFD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/>
              <a:t>znižanje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stroškov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D99BD20-84C2-4BA8-BE36-AEFF20C23B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Ljubljana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</a:p>
        </p:txBody>
      </p:sp>
      <p:sp>
        <p:nvSpPr>
          <p:cNvPr id="8" name="Text Box 37">
            <a:extLst>
              <a:ext uri="{FF2B5EF4-FFF2-40B4-BE49-F238E27FC236}">
                <a16:creationId xmlns:a16="http://schemas.microsoft.com/office/drawing/2014/main" id="{D074838C-4535-4118-94E7-4A4055ED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52" y="5891037"/>
            <a:ext cx="27370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</a:bodyPr>
          <a:lstStyle/>
          <a:p>
            <a:pPr>
              <a:defRPr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Svjatoslav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Birjulin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D3867-4B2F-F546-A072-745F1D16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potrošnikov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6BBCF3E-B7F2-A14C-B679-C3DA50DC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3A656C0-2DFE-E641-97C1-423FD9DA6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273286"/>
              </p:ext>
            </p:extLst>
          </p:nvPr>
        </p:nvGraphicFramePr>
        <p:xfrm>
          <a:off x="1631793" y="1467895"/>
          <a:ext cx="7269867" cy="4361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337">
                  <a:extLst>
                    <a:ext uri="{9D8B030D-6E8A-4147-A177-3AD203B41FA5}">
                      <a16:colId xmlns:a16="http://schemas.microsoft.com/office/drawing/2014/main" val="1763369799"/>
                    </a:ext>
                  </a:extLst>
                </a:gridCol>
                <a:gridCol w="6342530">
                  <a:extLst>
                    <a:ext uri="{9D8B030D-6E8A-4147-A177-3AD203B41FA5}">
                      <a16:colId xmlns:a16="http://schemas.microsoft.com/office/drawing/2014/main" val="2967599835"/>
                    </a:ext>
                  </a:extLst>
                </a:gridCol>
              </a:tblGrid>
              <a:tr h="48463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Racionaln</a:t>
                      </a:r>
                      <a:r>
                        <a:rPr lang="sl-SI" sz="2400" b="1" dirty="0">
                          <a:effectLst/>
                        </a:rPr>
                        <a:t>e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vrednosti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77037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Cena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701481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Naglost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dostave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841113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Udobnost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nakupa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735292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Možnost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nakupa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kredit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99475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Varnost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105581"/>
                  </a:ext>
                </a:extLst>
              </a:tr>
              <a:tr h="48463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Emocionaln</a:t>
                      </a:r>
                      <a:r>
                        <a:rPr lang="sl-SI" sz="2400" b="1" dirty="0">
                          <a:effectLst/>
                        </a:rPr>
                        <a:t>e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vrednosti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69326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Videz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produkta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66376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Videz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embalaže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40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094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D3867-4B2F-F546-A072-745F1D16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potrošnikov</a:t>
            </a:r>
            <a:r>
              <a:rPr lang="en-US" dirty="0"/>
              <a:t> in </a:t>
            </a:r>
            <a:r>
              <a:rPr lang="en-US" dirty="0" err="1"/>
              <a:t>KFUji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6BBCF3E-B7F2-A14C-B679-C3DA50DC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3A656C0-2DFE-E641-97C1-423FD9DA6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792078"/>
              </p:ext>
            </p:extLst>
          </p:nvPr>
        </p:nvGraphicFramePr>
        <p:xfrm>
          <a:off x="859535" y="1349023"/>
          <a:ext cx="10967339" cy="4700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145">
                  <a:extLst>
                    <a:ext uri="{9D8B030D-6E8A-4147-A177-3AD203B41FA5}">
                      <a16:colId xmlns:a16="http://schemas.microsoft.com/office/drawing/2014/main" val="1763369799"/>
                    </a:ext>
                  </a:extLst>
                </a:gridCol>
                <a:gridCol w="5110097">
                  <a:extLst>
                    <a:ext uri="{9D8B030D-6E8A-4147-A177-3AD203B41FA5}">
                      <a16:colId xmlns:a16="http://schemas.microsoft.com/office/drawing/2014/main" val="2967599835"/>
                    </a:ext>
                  </a:extLst>
                </a:gridCol>
                <a:gridCol w="5110097">
                  <a:extLst>
                    <a:ext uri="{9D8B030D-6E8A-4147-A177-3AD203B41FA5}">
                      <a16:colId xmlns:a16="http://schemas.microsoft.com/office/drawing/2014/main" val="1248406140"/>
                    </a:ext>
                  </a:extLst>
                </a:gridCol>
              </a:tblGrid>
              <a:tr h="48463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Racionaln</a:t>
                      </a:r>
                      <a:r>
                        <a:rPr lang="sl-SI" sz="2400" b="1" dirty="0">
                          <a:effectLst/>
                        </a:rPr>
                        <a:t>e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vrednosti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77037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Cena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Sodobna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avtomatska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oprema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nizki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stroški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nakup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surovine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debelo</a:t>
                      </a:r>
                      <a:r>
                        <a:rPr lang="sl-SI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701481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Naglost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dostave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Dobra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logistika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IT-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rešitve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(WSM, TMS)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841113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Udobnost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nakupa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Omnikanalnost</a:t>
                      </a:r>
                      <a:r>
                        <a:rPr lang="en-US" sz="24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(omnichannel)</a:t>
                      </a:r>
                      <a:endParaRPr lang="ru-RU" sz="24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0735292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Možnost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nakupa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kredit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Partnerstvo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z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banko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99475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Varnost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Mednarodni</a:t>
                      </a:r>
                      <a:r>
                        <a:rPr lang="en-US" sz="24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certifikat</a:t>
                      </a:r>
                      <a:r>
                        <a:rPr lang="en-US" sz="2400" dirty="0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highlight>
                            <a:srgbClr val="00FFFF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proizvodnje</a:t>
                      </a:r>
                      <a:endParaRPr lang="ru-RU" sz="2400" dirty="0"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105581"/>
                  </a:ext>
                </a:extLst>
              </a:tr>
              <a:tr h="48463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Emocionaln</a:t>
                      </a:r>
                      <a:r>
                        <a:rPr lang="sl-SI" sz="2400" b="1" dirty="0">
                          <a:effectLst/>
                        </a:rPr>
                        <a:t>e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vrednosti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269326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Videz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produkta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Dobri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dizajnerji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66376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Videz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embalaže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Dobri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dizajnerji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40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4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2E2CD-EAD3-3A4C-AC73-98D735B2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Veriga</a:t>
            </a:r>
            <a:r>
              <a:rPr lang="en-US" dirty="0"/>
              <a:t> </a:t>
            </a:r>
            <a:r>
              <a:rPr lang="en-US" dirty="0" err="1"/>
              <a:t>vrednosti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B589C-6F2D-D64F-A643-A900EEEC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43292F-F094-A34E-841A-F013DB949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9" y="2860286"/>
            <a:ext cx="11626282" cy="8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8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2E2CD-EAD3-3A4C-AC73-98D735B2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Veriga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ru-RU" dirty="0"/>
              <a:t>, </a:t>
            </a:r>
            <a:r>
              <a:rPr lang="en-US" dirty="0" err="1"/>
              <a:t>storitve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B589C-6F2D-D64F-A643-A900EEEC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8BC58D8-6E71-E642-B421-32545DF7D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6" y="2459736"/>
            <a:ext cx="10872421" cy="22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6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2E2CD-EAD3-3A4C-AC73-98D735B2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Veriga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sl-SI" dirty="0"/>
              <a:t>s</a:t>
            </a:r>
            <a:r>
              <a:rPr lang="en-US" dirty="0"/>
              <a:t> </a:t>
            </a:r>
            <a:r>
              <a:rPr lang="en-US" dirty="0" err="1"/>
              <a:t>KFUji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9B589C-6F2D-D64F-A643-A900EEEC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44A1E4-28A4-C541-A610-891321CB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742344"/>
            <a:ext cx="11186160" cy="378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9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050E5-83D9-2042-9BD1-07F5A58E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17" y="398655"/>
            <a:ext cx="10860561" cy="498598"/>
          </a:xfrm>
        </p:spPr>
        <p:txBody>
          <a:bodyPr/>
          <a:lstStyle/>
          <a:p>
            <a:r>
              <a:rPr lang="en-US" dirty="0" err="1"/>
              <a:t>Odločitve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9FC313E-B4F3-3743-B2B8-2410C3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FBF87F0-33B2-6246-A217-6DE087DF1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808349"/>
              </p:ext>
            </p:extLst>
          </p:nvPr>
        </p:nvGraphicFramePr>
        <p:xfrm>
          <a:off x="962608" y="1038925"/>
          <a:ext cx="10266781" cy="51711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2934">
                  <a:extLst>
                    <a:ext uri="{9D8B030D-6E8A-4147-A177-3AD203B41FA5}">
                      <a16:colId xmlns:a16="http://schemas.microsoft.com/office/drawing/2014/main" val="3237511094"/>
                    </a:ext>
                  </a:extLst>
                </a:gridCol>
                <a:gridCol w="1563624">
                  <a:extLst>
                    <a:ext uri="{9D8B030D-6E8A-4147-A177-3AD203B41FA5}">
                      <a16:colId xmlns:a16="http://schemas.microsoft.com/office/drawing/2014/main" val="1622781310"/>
                    </a:ext>
                  </a:extLst>
                </a:gridCol>
                <a:gridCol w="1618488">
                  <a:extLst>
                    <a:ext uri="{9D8B030D-6E8A-4147-A177-3AD203B41FA5}">
                      <a16:colId xmlns:a16="http://schemas.microsoft.com/office/drawing/2014/main" val="2291214567"/>
                    </a:ext>
                  </a:extLst>
                </a:gridCol>
                <a:gridCol w="4341735">
                  <a:extLst>
                    <a:ext uri="{9D8B030D-6E8A-4147-A177-3AD203B41FA5}">
                      <a16:colId xmlns:a16="http://schemas.microsoft.com/office/drawing/2014/main" val="3875056480"/>
                    </a:ext>
                  </a:extLst>
                </a:gridCol>
              </a:tblGrid>
              <a:tr h="45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Rdeči KFUj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Modri KFUj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Odločitev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249745"/>
                  </a:ext>
                </a:extLst>
              </a:tr>
              <a:tr h="558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Hraniti, investirati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647277"/>
                  </a:ext>
                </a:extLst>
              </a:tr>
              <a:tr h="45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R&amp;D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Prispeva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Delno hraniti in investirati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185850"/>
                  </a:ext>
                </a:extLst>
              </a:tr>
              <a:tr h="45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Pilotna proijvodnja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Prispeva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Delno hraniti in investirati, delno znižati stroške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47229"/>
                  </a:ext>
                </a:extLst>
              </a:tr>
              <a:tr h="45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Vhodna logistika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Zmanjšati stroške. Autsorsing?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4870362"/>
                  </a:ext>
                </a:extLst>
              </a:tr>
              <a:tr h="45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Proizvidnja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Prispeva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Delno hraniti in investirati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012064"/>
                  </a:ext>
                </a:extLst>
              </a:tr>
              <a:tr h="45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Izhodna logistika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Hraniti, investirati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177541"/>
                  </a:ext>
                </a:extLst>
              </a:tr>
              <a:tr h="45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Reklama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Zmanjšati stroške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3254783"/>
                  </a:ext>
                </a:extLst>
              </a:tr>
              <a:tr h="45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Prodaja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Zmanjšati stroške, ampak samo dokler kakovost je na povprečni ravni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379757"/>
                  </a:ext>
                </a:extLst>
              </a:tr>
              <a:tr h="4586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Servis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Znižati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stroške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9834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51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D773B-F296-7E4A-9DC0-74A08D18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Ključna vprašanja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0C0130-0118-2449-8FD4-6D7C0D5D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BB3221B-041E-CA4C-8216-F0CE1C2A73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132" y="1403128"/>
            <a:ext cx="10251948" cy="4785926"/>
          </a:xfrm>
        </p:spPr>
        <p:txBody>
          <a:bodyPr/>
          <a:lstStyle/>
          <a:p>
            <a:pPr lvl="0"/>
            <a:r>
              <a:rPr lang="sl-SI" sz="2400" dirty="0"/>
              <a:t>Kateri procesi zaslužijo znižanja stroškov, kateri pa ne?</a:t>
            </a:r>
          </a:p>
          <a:p>
            <a:pPr lvl="0"/>
            <a:endParaRPr lang="ru-RU" sz="2400" dirty="0"/>
          </a:p>
          <a:p>
            <a:pPr lvl="0"/>
            <a:r>
              <a:rPr lang="sl-SI" sz="2400" dirty="0"/>
              <a:t>Kateri procesi, nasprotno, potrebujejo investicije?</a:t>
            </a:r>
          </a:p>
          <a:p>
            <a:pPr lvl="0"/>
            <a:endParaRPr lang="ru-RU" sz="2400" dirty="0"/>
          </a:p>
          <a:p>
            <a:pPr lvl="0"/>
            <a:r>
              <a:rPr lang="sl-SI" sz="2400" dirty="0"/>
              <a:t>Kateri procese lahko oddamo na </a:t>
            </a:r>
            <a:r>
              <a:rPr lang="en-GB" sz="2400" dirty="0"/>
              <a:t>outsourcing</a:t>
            </a:r>
            <a:r>
              <a:rPr lang="sl-SI" sz="2400" dirty="0"/>
              <a:t>?</a:t>
            </a:r>
            <a:endParaRPr lang="en-GB" sz="2400" dirty="0"/>
          </a:p>
          <a:p>
            <a:pPr lvl="0"/>
            <a:endParaRPr lang="ru-RU" sz="2400" dirty="0"/>
          </a:p>
          <a:p>
            <a:pPr lvl="0"/>
            <a:r>
              <a:rPr lang="sl-SI" sz="2400" dirty="0"/>
              <a:t>Ali bodo naši KFU-ji, ki nam pomagajo pridobiti prednost, še pomagali v prihodnosti?</a:t>
            </a:r>
          </a:p>
          <a:p>
            <a:pPr lvl="0"/>
            <a:endParaRPr lang="ru-RU" sz="2400" dirty="0"/>
          </a:p>
          <a:p>
            <a:pPr lvl="0"/>
            <a:r>
              <a:rPr lang="sl-SI" sz="2400" dirty="0"/>
              <a:t>Kaj še moramo spremeniti v naših glavnih procesih?</a:t>
            </a:r>
            <a:endParaRPr lang="ru-RU" sz="2400" dirty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09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E0B70-E5AB-B440-9230-D20CF603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" y="723207"/>
            <a:ext cx="10860561" cy="498598"/>
          </a:xfrm>
        </p:spPr>
        <p:txBody>
          <a:bodyPr/>
          <a:lstStyle/>
          <a:p>
            <a:r>
              <a:rPr lang="sl-SI" dirty="0"/>
              <a:t>Dodatni procesi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FD7140B-36AF-2045-81E8-2F20E536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" name="Рисунок 7" descr="Изображение выглядит как торт, стол, день рождения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FCFA51F4-0C6A-674B-8CC6-BE3091AD5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7" y="2952749"/>
            <a:ext cx="4244738" cy="282694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стол, сид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B85C536F-70A6-CF40-A4B5-EDFBD99F5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36" y="911930"/>
            <a:ext cx="5025680" cy="28269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E483A6-3317-984F-9FA4-343419A77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16" y="3429000"/>
            <a:ext cx="5658679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5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F4D22-E559-1040-9CDA-B2D8AA9A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metode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981ED95-45A8-7247-8837-1B329CCD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B794127-5AD5-5E4E-8D7B-FBBAD974FF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52209" y="2168767"/>
            <a:ext cx="9154669" cy="2862322"/>
          </a:xfrm>
        </p:spPr>
        <p:txBody>
          <a:bodyPr/>
          <a:lstStyle/>
          <a:p>
            <a:pPr lvl="0"/>
            <a:r>
              <a:rPr lang="sl-SI" sz="3200" dirty="0"/>
              <a:t>Je vizualna. </a:t>
            </a:r>
            <a:endParaRPr lang="ru-RU" sz="3200" dirty="0"/>
          </a:p>
          <a:p>
            <a:pPr lvl="0"/>
            <a:r>
              <a:rPr lang="sl-SI" sz="3200" dirty="0"/>
              <a:t>Povezuje stroške in stranke. </a:t>
            </a:r>
            <a:endParaRPr lang="ru-RU" sz="3200" dirty="0"/>
          </a:p>
          <a:p>
            <a:pPr lvl="0"/>
            <a:r>
              <a:rPr lang="sl-SI" sz="3200" dirty="0"/>
              <a:t>Je ugodna za delo z vašim timom, z vašo ekipo. </a:t>
            </a:r>
          </a:p>
          <a:p>
            <a:pPr lvl="0"/>
            <a:r>
              <a:rPr lang="sl-SI" sz="3200" dirty="0"/>
              <a:t>Metoda je učinkovita</a:t>
            </a:r>
            <a:endParaRPr lang="ru-RU" sz="3200" dirty="0"/>
          </a:p>
          <a:p>
            <a:pPr lvl="0"/>
            <a:r>
              <a:rPr lang="sl-SI" sz="3200" dirty="0"/>
              <a:t>Metoda je preprosta.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2044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37D96889-98CA-9D4C-89F4-16299C742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13AD-BC86-7E41-A154-30D7107D6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3017520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dirty="0" err="1">
                <a:solidFill>
                  <a:srgbClr val="FFFFFF"/>
                </a:solidFill>
                <a:latin typeface="+mj-lt"/>
                <a:cs typeface="+mj-cs"/>
              </a:rPr>
              <a:t>Metoda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+mj-cs"/>
              </a:rPr>
              <a:t> je </a:t>
            </a:r>
            <a:r>
              <a:rPr lang="en-US" sz="2200" dirty="0" err="1">
                <a:solidFill>
                  <a:srgbClr val="FFFFFF"/>
                </a:solidFill>
                <a:latin typeface="+mj-lt"/>
                <a:cs typeface="+mj-cs"/>
              </a:rPr>
              <a:t>tudi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cs typeface="+mj-cs"/>
              </a:rPr>
              <a:t>komunikacijsko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+mj-c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cs typeface="+mj-cs"/>
              </a:rPr>
              <a:t>orodje</a:t>
            </a:r>
            <a:endParaRPr lang="en-US" sz="22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83EEBA-B364-E740-A0C4-CBEEC04A3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7F1A1B6B-C622-4A92-9656-7A72C6D5E70D}" type="slidenum">
              <a:rPr lang="en-US">
                <a:solidFill>
                  <a:srgbClr val="FFFFFF"/>
                </a:solidFill>
                <a:latin typeface="+mn-lt"/>
              </a:rPr>
              <a:pPr defTabSz="457200"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337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77367A-11C6-1E44-BDBF-3A281EA4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izkušnje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6C585B-335A-1B4B-8E8D-1FDF5156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A260DF-6040-474D-8DE9-2F96085C2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Svjatoslav</a:t>
            </a:r>
            <a:r>
              <a:rPr lang="en-US" dirty="0"/>
              <a:t> </a:t>
            </a:r>
            <a:r>
              <a:rPr lang="en-US" dirty="0" err="1"/>
              <a:t>Birjulin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BEF98CF-C65A-6941-8667-F7329580C9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132" y="2447062"/>
            <a:ext cx="5939981" cy="3760004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3150"/>
              </a:spcBef>
            </a:pPr>
            <a:r>
              <a:rPr lang="en-US" dirty="0" err="1">
                <a:latin typeface="Lato" pitchFamily="34" charset="-18"/>
              </a:rPr>
              <a:t>Več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kot</a:t>
            </a:r>
            <a:r>
              <a:rPr lang="en-US" dirty="0">
                <a:latin typeface="Lato" pitchFamily="34" charset="-18"/>
              </a:rPr>
              <a:t> </a:t>
            </a:r>
            <a:r>
              <a:rPr lang="sl-SI" dirty="0">
                <a:latin typeface="Lato" pitchFamily="34" charset="-18"/>
              </a:rPr>
              <a:t>25 </a:t>
            </a:r>
            <a:r>
              <a:rPr lang="en-US" dirty="0">
                <a:latin typeface="Lato" pitchFamily="34" charset="-18"/>
              </a:rPr>
              <a:t>let </a:t>
            </a:r>
            <a:r>
              <a:rPr lang="en-US" dirty="0" err="1">
                <a:latin typeface="Lato" pitchFamily="34" charset="-18"/>
              </a:rPr>
              <a:t>sem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delal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ko</a:t>
            </a:r>
            <a:r>
              <a:rPr lang="sl-SI" dirty="0">
                <a:latin typeface="Lato" pitchFamily="34" charset="-18"/>
              </a:rPr>
              <a:t>t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direktor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velikih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podjetij</a:t>
            </a:r>
            <a:r>
              <a:rPr lang="en-US" dirty="0">
                <a:latin typeface="Lato" pitchFamily="34" charset="-18"/>
              </a:rPr>
              <a:t> v </a:t>
            </a:r>
            <a:r>
              <a:rPr lang="en-US" dirty="0" err="1">
                <a:latin typeface="Lato" pitchFamily="34" charset="-18"/>
              </a:rPr>
              <a:t>Rusiji</a:t>
            </a:r>
            <a:r>
              <a:rPr lang="en-US" dirty="0">
                <a:latin typeface="Lato" pitchFamily="34" charset="-18"/>
              </a:rPr>
              <a:t> in SNG-</a:t>
            </a:r>
            <a:r>
              <a:rPr lang="en-US" dirty="0" err="1">
                <a:latin typeface="Lato" pitchFamily="34" charset="-18"/>
              </a:rPr>
              <a:t>ju</a:t>
            </a:r>
            <a:r>
              <a:rPr lang="sl-SI" dirty="0">
                <a:latin typeface="Lato" pitchFamily="34" charset="-18"/>
              </a:rPr>
              <a:t> (nekdanje države SZ)</a:t>
            </a:r>
            <a:r>
              <a:rPr lang="en-US" dirty="0">
                <a:latin typeface="Lato" pitchFamily="34" charset="-18"/>
              </a:rPr>
              <a:t>. </a:t>
            </a:r>
            <a:r>
              <a:rPr lang="en-US" dirty="0" err="1">
                <a:latin typeface="Lato" pitchFamily="34" charset="-18"/>
              </a:rPr>
              <a:t>Veliko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sem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sodeloval</a:t>
            </a:r>
            <a:r>
              <a:rPr lang="en-US" dirty="0">
                <a:latin typeface="Lato" pitchFamily="34" charset="-18"/>
              </a:rPr>
              <a:t> </a:t>
            </a:r>
            <a:r>
              <a:rPr lang="sl-SI" dirty="0">
                <a:latin typeface="Lato" pitchFamily="34" charset="-18"/>
              </a:rPr>
              <a:t>s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partnerji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iz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Zahodn</a:t>
            </a:r>
            <a:r>
              <a:rPr lang="sl-SI" dirty="0">
                <a:latin typeface="Lato" pitchFamily="34" charset="-18"/>
              </a:rPr>
              <a:t>e</a:t>
            </a:r>
            <a:r>
              <a:rPr lang="en-US" dirty="0">
                <a:latin typeface="Lato" pitchFamily="34" charset="-18"/>
              </a:rPr>
              <a:t> in </a:t>
            </a:r>
            <a:r>
              <a:rPr lang="en-US" dirty="0" err="1">
                <a:latin typeface="Lato" pitchFamily="34" charset="-18"/>
              </a:rPr>
              <a:t>Vzhodn</a:t>
            </a:r>
            <a:r>
              <a:rPr lang="sl-SI" dirty="0">
                <a:latin typeface="Lato" pitchFamily="34" charset="-18"/>
              </a:rPr>
              <a:t>e </a:t>
            </a:r>
            <a:r>
              <a:rPr lang="en-US" dirty="0" err="1">
                <a:latin typeface="Lato" pitchFamily="34" charset="-18"/>
              </a:rPr>
              <a:t>Evrop</a:t>
            </a:r>
            <a:r>
              <a:rPr lang="sl-SI" dirty="0">
                <a:latin typeface="Lato" pitchFamily="34" charset="-18"/>
              </a:rPr>
              <a:t>e</a:t>
            </a:r>
            <a:r>
              <a:rPr lang="en-US" dirty="0">
                <a:latin typeface="Lato" pitchFamily="34" charset="-18"/>
              </a:rPr>
              <a:t>.</a:t>
            </a:r>
          </a:p>
          <a:p>
            <a:pPr>
              <a:lnSpc>
                <a:spcPts val="3000"/>
              </a:lnSpc>
              <a:spcBef>
                <a:spcPts val="3150"/>
              </a:spcBef>
            </a:pPr>
            <a:r>
              <a:rPr lang="en-US" dirty="0">
                <a:latin typeface="Lato" pitchFamily="34" charset="-18"/>
              </a:rPr>
              <a:t>Od </a:t>
            </a:r>
            <a:r>
              <a:rPr lang="en-US" dirty="0" err="1">
                <a:latin typeface="Lato" pitchFamily="34" charset="-18"/>
              </a:rPr>
              <a:t>leta</a:t>
            </a:r>
            <a:r>
              <a:rPr lang="en-US" dirty="0">
                <a:latin typeface="Lato" pitchFamily="34" charset="-18"/>
              </a:rPr>
              <a:t> 2012 </a:t>
            </a:r>
            <a:r>
              <a:rPr lang="en-US" dirty="0" err="1">
                <a:latin typeface="Lato" pitchFamily="34" charset="-18"/>
              </a:rPr>
              <a:t>delam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kod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strateg</a:t>
            </a:r>
            <a:r>
              <a:rPr lang="en-US" dirty="0">
                <a:latin typeface="Lato" pitchFamily="34" charset="-18"/>
              </a:rPr>
              <a:t> in </a:t>
            </a:r>
            <a:r>
              <a:rPr lang="en-US" dirty="0" err="1">
                <a:latin typeface="Lato" pitchFamily="34" charset="-18"/>
              </a:rPr>
              <a:t>svetovalec</a:t>
            </a:r>
            <a:r>
              <a:rPr lang="en-US" dirty="0">
                <a:latin typeface="Lato" pitchFamily="34" charset="-18"/>
              </a:rPr>
              <a:t>. Od </a:t>
            </a:r>
            <a:r>
              <a:rPr lang="en-US" dirty="0" err="1">
                <a:latin typeface="Lato" pitchFamily="34" charset="-18"/>
              </a:rPr>
              <a:t>leta</a:t>
            </a:r>
            <a:r>
              <a:rPr lang="en-US" dirty="0">
                <a:latin typeface="Lato" pitchFamily="34" charset="-18"/>
              </a:rPr>
              <a:t> 2016 </a:t>
            </a:r>
            <a:r>
              <a:rPr lang="en-US" dirty="0" err="1">
                <a:latin typeface="Lato" pitchFamily="34" charset="-18"/>
              </a:rPr>
              <a:t>živim</a:t>
            </a:r>
            <a:r>
              <a:rPr lang="en-US" dirty="0">
                <a:latin typeface="Lato" pitchFamily="34" charset="-18"/>
              </a:rPr>
              <a:t> v </a:t>
            </a:r>
            <a:r>
              <a:rPr lang="en-US" dirty="0" err="1">
                <a:latin typeface="Lato" pitchFamily="34" charset="-18"/>
              </a:rPr>
              <a:t>Sloveniji</a:t>
            </a:r>
            <a:r>
              <a:rPr lang="en-US" dirty="0">
                <a:latin typeface="Lato" pitchFamily="34" charset="-18"/>
              </a:rPr>
              <a:t>.</a:t>
            </a:r>
          </a:p>
          <a:p>
            <a:pPr>
              <a:lnSpc>
                <a:spcPts val="3000"/>
              </a:lnSpc>
              <a:spcBef>
                <a:spcPts val="3150"/>
              </a:spcBef>
            </a:pPr>
            <a:r>
              <a:rPr lang="en-US" dirty="0" err="1">
                <a:latin typeface="Lato" pitchFamily="34" charset="-18"/>
              </a:rPr>
              <a:t>Avtor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nekaj</a:t>
            </a:r>
            <a:r>
              <a:rPr lang="en-US" dirty="0">
                <a:latin typeface="Lato" pitchFamily="34" charset="-18"/>
              </a:rPr>
              <a:t> </a:t>
            </a:r>
            <a:r>
              <a:rPr lang="en-US" dirty="0" err="1">
                <a:latin typeface="Lato" pitchFamily="34" charset="-18"/>
              </a:rPr>
              <a:t>knjig</a:t>
            </a:r>
            <a:r>
              <a:rPr lang="en-US" dirty="0">
                <a:latin typeface="Lato" pitchFamily="34" charset="-18"/>
              </a:rPr>
              <a:t> o </a:t>
            </a:r>
            <a:r>
              <a:rPr lang="en-US" dirty="0" err="1">
                <a:latin typeface="Lato" pitchFamily="34" charset="-18"/>
              </a:rPr>
              <a:t>strategiji</a:t>
            </a:r>
            <a:r>
              <a:rPr lang="en-US" dirty="0">
                <a:latin typeface="Lato" pitchFamily="34" charset="-18"/>
              </a:rPr>
              <a:t> in m</a:t>
            </a:r>
            <a:r>
              <a:rPr lang="sl-SI" dirty="0" err="1">
                <a:latin typeface="Lato" pitchFamily="34" charset="-18"/>
              </a:rPr>
              <a:t>anage</a:t>
            </a:r>
            <a:r>
              <a:rPr lang="en-US" dirty="0" err="1">
                <a:latin typeface="Lato" pitchFamily="34" charset="-18"/>
              </a:rPr>
              <a:t>ment</a:t>
            </a:r>
            <a:r>
              <a:rPr lang="sl-SI" dirty="0">
                <a:latin typeface="Lato" pitchFamily="34" charset="-18"/>
              </a:rPr>
              <a:t>u</a:t>
            </a:r>
            <a:r>
              <a:rPr lang="en-US" dirty="0">
                <a:latin typeface="Lato" pitchFamily="34" charset="-18"/>
              </a:rPr>
              <a:t>.</a:t>
            </a:r>
            <a:endParaRPr lang="ru-RU" dirty="0"/>
          </a:p>
        </p:txBody>
      </p:sp>
      <p:pic>
        <p:nvPicPr>
          <p:cNvPr id="8" name="Рисунок 7" descr="Изображение выглядит как часы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F1BA39CE-0924-364E-8E57-EDE69F172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230" y="1084332"/>
            <a:ext cx="3087747" cy="46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3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B96ED08B-F5A0-8446-95E4-26EF21177105}"/>
              </a:ext>
            </a:extLst>
          </p:cNvPr>
          <p:cNvSpPr/>
          <p:nvPr/>
        </p:nvSpPr>
        <p:spPr>
          <a:xfrm>
            <a:off x="7920714" y="5137307"/>
            <a:ext cx="1753812" cy="3599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2808731-F655-4148-B154-2B0181D6FEFA}"/>
              </a:ext>
            </a:extLst>
          </p:cNvPr>
          <p:cNvSpPr/>
          <p:nvPr/>
        </p:nvSpPr>
        <p:spPr>
          <a:xfrm>
            <a:off x="7331507" y="4780090"/>
            <a:ext cx="1168470" cy="3541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254D79-AB5F-5742-8F87-E45EC9D0B87A}"/>
              </a:ext>
            </a:extLst>
          </p:cNvPr>
          <p:cNvSpPr/>
          <p:nvPr/>
        </p:nvSpPr>
        <p:spPr>
          <a:xfrm>
            <a:off x="6163402" y="4422507"/>
            <a:ext cx="584052" cy="351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0401550-9CC7-E146-84A4-E6FBE53ECBA0}"/>
              </a:ext>
            </a:extLst>
          </p:cNvPr>
          <p:cNvSpPr/>
          <p:nvPr/>
        </p:nvSpPr>
        <p:spPr>
          <a:xfrm>
            <a:off x="7330035" y="3327286"/>
            <a:ext cx="2342834" cy="361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3299EF0-FE2B-3D47-AD21-63A1086343D3}"/>
              </a:ext>
            </a:extLst>
          </p:cNvPr>
          <p:cNvSpPr/>
          <p:nvPr/>
        </p:nvSpPr>
        <p:spPr>
          <a:xfrm>
            <a:off x="6161926" y="2967008"/>
            <a:ext cx="1753812" cy="3588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3A91539-052B-1C45-AA6E-4355AC7EB289}"/>
              </a:ext>
            </a:extLst>
          </p:cNvPr>
          <p:cNvSpPr/>
          <p:nvPr/>
        </p:nvSpPr>
        <p:spPr>
          <a:xfrm>
            <a:off x="5572719" y="2615471"/>
            <a:ext cx="1168470" cy="3501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2BCD95B-F50A-254B-9D5B-80CE67769219}"/>
              </a:ext>
            </a:extLst>
          </p:cNvPr>
          <p:cNvSpPr/>
          <p:nvPr/>
        </p:nvSpPr>
        <p:spPr>
          <a:xfrm>
            <a:off x="4404613" y="2249816"/>
            <a:ext cx="1750684" cy="365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255B542-708B-954A-AFE0-C960ED32564A}"/>
              </a:ext>
            </a:extLst>
          </p:cNvPr>
          <p:cNvSpPr/>
          <p:nvPr/>
        </p:nvSpPr>
        <p:spPr>
          <a:xfrm>
            <a:off x="765314" y="4046203"/>
            <a:ext cx="10668000" cy="361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CAB544-32C7-6C47-9FAC-14A9441BA04C}"/>
              </a:ext>
            </a:extLst>
          </p:cNvPr>
          <p:cNvSpPr/>
          <p:nvPr/>
        </p:nvSpPr>
        <p:spPr>
          <a:xfrm>
            <a:off x="765314" y="1880323"/>
            <a:ext cx="10668000" cy="361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780FE9-2F3F-0342-BEB6-3D340D3E6997}"/>
              </a:ext>
            </a:extLst>
          </p:cNvPr>
          <p:cNvSpPr/>
          <p:nvPr/>
        </p:nvSpPr>
        <p:spPr>
          <a:xfrm>
            <a:off x="4401481" y="1557269"/>
            <a:ext cx="585710" cy="32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BA443-9FE7-8D4B-8EC3-FA5FD83256A6}"/>
              </a:ext>
            </a:extLst>
          </p:cNvPr>
          <p:cNvSpPr/>
          <p:nvPr/>
        </p:nvSpPr>
        <p:spPr>
          <a:xfrm>
            <a:off x="4987191" y="1557269"/>
            <a:ext cx="585710" cy="3230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160EF2-8147-D440-A4C0-C99554F8CB20}"/>
              </a:ext>
            </a:extLst>
          </p:cNvPr>
          <p:cNvSpPr/>
          <p:nvPr/>
        </p:nvSpPr>
        <p:spPr>
          <a:xfrm>
            <a:off x="5572901" y="1557269"/>
            <a:ext cx="585710" cy="32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3E5F89-1FAE-7E45-A37E-CE74EBFEE04E}"/>
              </a:ext>
            </a:extLst>
          </p:cNvPr>
          <p:cNvSpPr/>
          <p:nvPr/>
        </p:nvSpPr>
        <p:spPr>
          <a:xfrm>
            <a:off x="6158611" y="1557269"/>
            <a:ext cx="585710" cy="3230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CA1B38-6CB1-1340-8BB6-339281FE2C32}"/>
              </a:ext>
            </a:extLst>
          </p:cNvPr>
          <p:cNvSpPr/>
          <p:nvPr/>
        </p:nvSpPr>
        <p:spPr>
          <a:xfrm>
            <a:off x="6744321" y="1557269"/>
            <a:ext cx="585710" cy="3230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1C42F-5486-B248-8D4F-3F1D80A33FD1}"/>
              </a:ext>
            </a:extLst>
          </p:cNvPr>
          <p:cNvSpPr/>
          <p:nvPr/>
        </p:nvSpPr>
        <p:spPr>
          <a:xfrm>
            <a:off x="7330031" y="1557269"/>
            <a:ext cx="585710" cy="3230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EEE3A5-9000-CD48-90E6-465817A938BC}"/>
              </a:ext>
            </a:extLst>
          </p:cNvPr>
          <p:cNvSpPr/>
          <p:nvPr/>
        </p:nvSpPr>
        <p:spPr>
          <a:xfrm>
            <a:off x="7915741" y="1557269"/>
            <a:ext cx="585710" cy="32305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15D214-C934-7E4D-A0AA-7C3F188E9D7F}"/>
              </a:ext>
            </a:extLst>
          </p:cNvPr>
          <p:cNvSpPr/>
          <p:nvPr/>
        </p:nvSpPr>
        <p:spPr>
          <a:xfrm>
            <a:off x="8501451" y="1557269"/>
            <a:ext cx="585710" cy="3230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7B532E-B2CB-7845-8B6C-774292EFE429}"/>
              </a:ext>
            </a:extLst>
          </p:cNvPr>
          <p:cNvSpPr/>
          <p:nvPr/>
        </p:nvSpPr>
        <p:spPr>
          <a:xfrm>
            <a:off x="9087161" y="1557269"/>
            <a:ext cx="585710" cy="323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A8CCCC-8216-3D4F-AC7A-8500AD3CA983}"/>
              </a:ext>
            </a:extLst>
          </p:cNvPr>
          <p:cNvSpPr/>
          <p:nvPr/>
        </p:nvSpPr>
        <p:spPr>
          <a:xfrm>
            <a:off x="9672871" y="1557269"/>
            <a:ext cx="585710" cy="323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D68EFB-B458-AD4B-AC4B-19CAAAE1319D}"/>
              </a:ext>
            </a:extLst>
          </p:cNvPr>
          <p:cNvSpPr/>
          <p:nvPr/>
        </p:nvSpPr>
        <p:spPr>
          <a:xfrm>
            <a:off x="10258580" y="1557269"/>
            <a:ext cx="585710" cy="3230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CDCA6-4C87-A44D-B410-802BC913968E}"/>
              </a:ext>
            </a:extLst>
          </p:cNvPr>
          <p:cNvSpPr/>
          <p:nvPr/>
        </p:nvSpPr>
        <p:spPr>
          <a:xfrm>
            <a:off x="10844290" y="1557269"/>
            <a:ext cx="585710" cy="3230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DBBE11-9925-4943-AF3C-6B9E58BB3EAB}"/>
              </a:ext>
            </a:extLst>
          </p:cNvPr>
          <p:cNvSpPr txBox="1"/>
          <p:nvPr/>
        </p:nvSpPr>
        <p:spPr>
          <a:xfrm>
            <a:off x="4541592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8AD4F6-8FC7-4A4B-B178-144C5FBBCF5C}"/>
              </a:ext>
            </a:extLst>
          </p:cNvPr>
          <p:cNvSpPr txBox="1"/>
          <p:nvPr/>
        </p:nvSpPr>
        <p:spPr>
          <a:xfrm>
            <a:off x="5128477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750ED7-AD5C-1947-BE37-988678982C10}"/>
              </a:ext>
            </a:extLst>
          </p:cNvPr>
          <p:cNvSpPr txBox="1"/>
          <p:nvPr/>
        </p:nvSpPr>
        <p:spPr>
          <a:xfrm>
            <a:off x="5714297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71475A-0B49-2149-A5A3-A6ADCD356379}"/>
              </a:ext>
            </a:extLst>
          </p:cNvPr>
          <p:cNvSpPr txBox="1"/>
          <p:nvPr/>
        </p:nvSpPr>
        <p:spPr>
          <a:xfrm>
            <a:off x="6301205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3B822A-7531-4746-85F8-04C666F6A151}"/>
              </a:ext>
            </a:extLst>
          </p:cNvPr>
          <p:cNvSpPr txBox="1"/>
          <p:nvPr/>
        </p:nvSpPr>
        <p:spPr>
          <a:xfrm>
            <a:off x="10991807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0ACE58-EEDB-4742-AC57-E9E96BA2880A}"/>
              </a:ext>
            </a:extLst>
          </p:cNvPr>
          <p:cNvSpPr txBox="1"/>
          <p:nvPr/>
        </p:nvSpPr>
        <p:spPr>
          <a:xfrm>
            <a:off x="8056889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7D261-7458-2B4B-85E6-05A77C3ECDCB}"/>
              </a:ext>
            </a:extLst>
          </p:cNvPr>
          <p:cNvSpPr txBox="1"/>
          <p:nvPr/>
        </p:nvSpPr>
        <p:spPr>
          <a:xfrm>
            <a:off x="8641962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59ACE-5887-6F4C-B005-126C4DCFEC4A}"/>
              </a:ext>
            </a:extLst>
          </p:cNvPr>
          <p:cNvSpPr txBox="1"/>
          <p:nvPr/>
        </p:nvSpPr>
        <p:spPr>
          <a:xfrm>
            <a:off x="9238199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A03AC9-E299-9A46-9EAE-80287ECB85E5}"/>
              </a:ext>
            </a:extLst>
          </p:cNvPr>
          <p:cNvSpPr txBox="1"/>
          <p:nvPr/>
        </p:nvSpPr>
        <p:spPr>
          <a:xfrm>
            <a:off x="9819467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0F0F3C-9578-3A46-BDE6-F7774543FD70}"/>
              </a:ext>
            </a:extLst>
          </p:cNvPr>
          <p:cNvSpPr txBox="1"/>
          <p:nvPr/>
        </p:nvSpPr>
        <p:spPr>
          <a:xfrm>
            <a:off x="6884097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E985B-75F7-A845-8CD1-AB36023B0557}"/>
              </a:ext>
            </a:extLst>
          </p:cNvPr>
          <p:cNvSpPr txBox="1"/>
          <p:nvPr/>
        </p:nvSpPr>
        <p:spPr>
          <a:xfrm>
            <a:off x="7474602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4C5FD0-C72A-9740-AA4B-1AAA9417448F}"/>
              </a:ext>
            </a:extLst>
          </p:cNvPr>
          <p:cNvSpPr txBox="1"/>
          <p:nvPr/>
        </p:nvSpPr>
        <p:spPr>
          <a:xfrm>
            <a:off x="10402786" y="1550237"/>
            <a:ext cx="29848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899856-3751-2D46-8FC9-44DC60826541}"/>
              </a:ext>
            </a:extLst>
          </p:cNvPr>
          <p:cNvSpPr/>
          <p:nvPr/>
        </p:nvSpPr>
        <p:spPr>
          <a:xfrm>
            <a:off x="4401482" y="1195603"/>
            <a:ext cx="2342839" cy="361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E34A61-DE93-EA47-9BAD-D363B92D0051}"/>
              </a:ext>
            </a:extLst>
          </p:cNvPr>
          <p:cNvSpPr txBox="1"/>
          <p:nvPr/>
        </p:nvSpPr>
        <p:spPr>
          <a:xfrm>
            <a:off x="5257612" y="1219419"/>
            <a:ext cx="63991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FD519A4-00BD-A340-BBF2-A16BE5EF1C04}"/>
              </a:ext>
            </a:extLst>
          </p:cNvPr>
          <p:cNvSpPr/>
          <p:nvPr/>
        </p:nvSpPr>
        <p:spPr>
          <a:xfrm>
            <a:off x="6744321" y="1195603"/>
            <a:ext cx="2342839" cy="3616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17C334-FE2E-2642-BDE1-07FFA7112BBF}"/>
              </a:ext>
            </a:extLst>
          </p:cNvPr>
          <p:cNvSpPr txBox="1"/>
          <p:nvPr/>
        </p:nvSpPr>
        <p:spPr>
          <a:xfrm>
            <a:off x="7600450" y="1219419"/>
            <a:ext cx="63991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505643-A331-DA41-BAB0-DF10A5D32497}"/>
              </a:ext>
            </a:extLst>
          </p:cNvPr>
          <p:cNvSpPr/>
          <p:nvPr/>
        </p:nvSpPr>
        <p:spPr>
          <a:xfrm>
            <a:off x="9087161" y="1195603"/>
            <a:ext cx="2342839" cy="361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B2A8C3-1BD5-744A-B603-4EA105FC41B1}"/>
              </a:ext>
            </a:extLst>
          </p:cNvPr>
          <p:cNvSpPr txBox="1"/>
          <p:nvPr/>
        </p:nvSpPr>
        <p:spPr>
          <a:xfrm>
            <a:off x="9943291" y="1219419"/>
            <a:ext cx="63991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F2E2BF-16F6-4743-A5B4-8007402BB584}"/>
              </a:ext>
            </a:extLst>
          </p:cNvPr>
          <p:cNvSpPr/>
          <p:nvPr/>
        </p:nvSpPr>
        <p:spPr>
          <a:xfrm>
            <a:off x="762000" y="1195603"/>
            <a:ext cx="2342838" cy="6847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2D62F5-3ADA-644F-A458-DBB1297DC058}"/>
              </a:ext>
            </a:extLst>
          </p:cNvPr>
          <p:cNvSpPr/>
          <p:nvPr/>
        </p:nvSpPr>
        <p:spPr>
          <a:xfrm>
            <a:off x="3104839" y="1195603"/>
            <a:ext cx="1296460" cy="6847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A33A4D-F268-2C40-A1C2-4C58F60A45AB}"/>
              </a:ext>
            </a:extLst>
          </p:cNvPr>
          <p:cNvSpPr txBox="1"/>
          <p:nvPr/>
        </p:nvSpPr>
        <p:spPr>
          <a:xfrm>
            <a:off x="1466841" y="1364425"/>
            <a:ext cx="92685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68E520-F461-7F49-9443-5E8739ED86FB}"/>
              </a:ext>
            </a:extLst>
          </p:cNvPr>
          <p:cNvSpPr txBox="1"/>
          <p:nvPr/>
        </p:nvSpPr>
        <p:spPr>
          <a:xfrm>
            <a:off x="3220260" y="1364425"/>
            <a:ext cx="107273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406219-7F59-6D47-8402-C5C2DA347B3E}"/>
              </a:ext>
            </a:extLst>
          </p:cNvPr>
          <p:cNvCxnSpPr>
            <a:cxnSpLocks/>
          </p:cNvCxnSpPr>
          <p:nvPr/>
        </p:nvCxnSpPr>
        <p:spPr>
          <a:xfrm>
            <a:off x="762000" y="2242288"/>
            <a:ext cx="1066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1356DA-3EC4-3347-B8BD-0A278D00D885}"/>
              </a:ext>
            </a:extLst>
          </p:cNvPr>
          <p:cNvCxnSpPr>
            <a:cxnSpLocks/>
          </p:cNvCxnSpPr>
          <p:nvPr/>
        </p:nvCxnSpPr>
        <p:spPr>
          <a:xfrm>
            <a:off x="762000" y="2611782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7204A01-590E-BC42-9BF8-05971DE29258}"/>
              </a:ext>
            </a:extLst>
          </p:cNvPr>
          <p:cNvCxnSpPr>
            <a:cxnSpLocks/>
          </p:cNvCxnSpPr>
          <p:nvPr/>
        </p:nvCxnSpPr>
        <p:spPr>
          <a:xfrm>
            <a:off x="762000" y="2965620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235F7A3-207D-4443-A791-953031E510AF}"/>
              </a:ext>
            </a:extLst>
          </p:cNvPr>
          <p:cNvCxnSpPr>
            <a:cxnSpLocks/>
          </p:cNvCxnSpPr>
          <p:nvPr/>
        </p:nvCxnSpPr>
        <p:spPr>
          <a:xfrm>
            <a:off x="762000" y="3327286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AB8A7C1-E903-ED41-84E5-279A4009A2CE}"/>
              </a:ext>
            </a:extLst>
          </p:cNvPr>
          <p:cNvCxnSpPr>
            <a:cxnSpLocks/>
          </p:cNvCxnSpPr>
          <p:nvPr/>
        </p:nvCxnSpPr>
        <p:spPr>
          <a:xfrm>
            <a:off x="762000" y="3688952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5B1DD36-D52A-0B4C-8B04-64901912CCBE}"/>
              </a:ext>
            </a:extLst>
          </p:cNvPr>
          <p:cNvCxnSpPr>
            <a:cxnSpLocks/>
          </p:cNvCxnSpPr>
          <p:nvPr/>
        </p:nvCxnSpPr>
        <p:spPr>
          <a:xfrm>
            <a:off x="762000" y="4050618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7CFF67A-0179-5746-B11D-F96531DD9B80}"/>
              </a:ext>
            </a:extLst>
          </p:cNvPr>
          <p:cNvCxnSpPr>
            <a:cxnSpLocks/>
          </p:cNvCxnSpPr>
          <p:nvPr/>
        </p:nvCxnSpPr>
        <p:spPr>
          <a:xfrm>
            <a:off x="762000" y="4412284"/>
            <a:ext cx="10668000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43782D2-04F3-4F43-AA12-74FDB974EF4A}"/>
              </a:ext>
            </a:extLst>
          </p:cNvPr>
          <p:cNvCxnSpPr>
            <a:cxnSpLocks/>
          </p:cNvCxnSpPr>
          <p:nvPr/>
        </p:nvCxnSpPr>
        <p:spPr>
          <a:xfrm>
            <a:off x="762000" y="4773950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4806AD9-8AE3-C943-A7ED-2FFEF505A2B6}"/>
              </a:ext>
            </a:extLst>
          </p:cNvPr>
          <p:cNvCxnSpPr>
            <a:cxnSpLocks/>
          </p:cNvCxnSpPr>
          <p:nvPr/>
        </p:nvCxnSpPr>
        <p:spPr>
          <a:xfrm>
            <a:off x="762000" y="5135616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6FCAF4-2EAB-3B43-8B2F-3786DA308D50}"/>
              </a:ext>
            </a:extLst>
          </p:cNvPr>
          <p:cNvCxnSpPr>
            <a:cxnSpLocks/>
          </p:cNvCxnSpPr>
          <p:nvPr/>
        </p:nvCxnSpPr>
        <p:spPr>
          <a:xfrm>
            <a:off x="762000" y="5497282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894A71-0EC0-654B-81FD-A7E716B065D9}"/>
              </a:ext>
            </a:extLst>
          </p:cNvPr>
          <p:cNvCxnSpPr>
            <a:cxnSpLocks/>
          </p:cNvCxnSpPr>
          <p:nvPr/>
        </p:nvCxnSpPr>
        <p:spPr>
          <a:xfrm>
            <a:off x="762000" y="5850118"/>
            <a:ext cx="1066800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FDFC32C-D1CA-9D46-9AAE-A701E955FC49}"/>
              </a:ext>
            </a:extLst>
          </p:cNvPr>
          <p:cNvCxnSpPr>
            <a:cxnSpLocks/>
          </p:cNvCxnSpPr>
          <p:nvPr/>
        </p:nvCxnSpPr>
        <p:spPr>
          <a:xfrm flipV="1">
            <a:off x="3098174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C004ABE-3124-EF47-B698-EC25F09CA01D}"/>
              </a:ext>
            </a:extLst>
          </p:cNvPr>
          <p:cNvCxnSpPr>
            <a:cxnSpLocks/>
          </p:cNvCxnSpPr>
          <p:nvPr/>
        </p:nvCxnSpPr>
        <p:spPr>
          <a:xfrm flipV="1">
            <a:off x="762000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F430F6D-3535-5649-BC74-A57C0BB061E8}"/>
              </a:ext>
            </a:extLst>
          </p:cNvPr>
          <p:cNvCxnSpPr>
            <a:cxnSpLocks/>
          </p:cNvCxnSpPr>
          <p:nvPr/>
        </p:nvCxnSpPr>
        <p:spPr>
          <a:xfrm flipV="1">
            <a:off x="4401299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AE1F2D-74BD-FC47-8888-038A0C28FBAA}"/>
              </a:ext>
            </a:extLst>
          </p:cNvPr>
          <p:cNvCxnSpPr>
            <a:cxnSpLocks/>
          </p:cNvCxnSpPr>
          <p:nvPr/>
        </p:nvCxnSpPr>
        <p:spPr>
          <a:xfrm flipV="1">
            <a:off x="4987191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96C9A66-1818-5243-B21D-0A2811244AA5}"/>
              </a:ext>
            </a:extLst>
          </p:cNvPr>
          <p:cNvCxnSpPr>
            <a:cxnSpLocks/>
          </p:cNvCxnSpPr>
          <p:nvPr/>
        </p:nvCxnSpPr>
        <p:spPr>
          <a:xfrm flipV="1">
            <a:off x="5572901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B6F9D92-A47E-0D43-B491-0E3608FDED2E}"/>
              </a:ext>
            </a:extLst>
          </p:cNvPr>
          <p:cNvCxnSpPr>
            <a:cxnSpLocks/>
          </p:cNvCxnSpPr>
          <p:nvPr/>
        </p:nvCxnSpPr>
        <p:spPr>
          <a:xfrm flipV="1">
            <a:off x="6158611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1194CB2-35BA-8146-9A21-6B8A11DBE2FC}"/>
              </a:ext>
            </a:extLst>
          </p:cNvPr>
          <p:cNvCxnSpPr>
            <a:cxnSpLocks/>
          </p:cNvCxnSpPr>
          <p:nvPr/>
        </p:nvCxnSpPr>
        <p:spPr>
          <a:xfrm flipV="1">
            <a:off x="6744321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E495B3F-B4CE-1C4B-BA2E-87421EDB0348}"/>
              </a:ext>
            </a:extLst>
          </p:cNvPr>
          <p:cNvCxnSpPr>
            <a:cxnSpLocks/>
          </p:cNvCxnSpPr>
          <p:nvPr/>
        </p:nvCxnSpPr>
        <p:spPr>
          <a:xfrm flipV="1">
            <a:off x="7330031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DE178FE-A3C8-0F41-9112-818DDDB76CAB}"/>
              </a:ext>
            </a:extLst>
          </p:cNvPr>
          <p:cNvCxnSpPr>
            <a:cxnSpLocks/>
          </p:cNvCxnSpPr>
          <p:nvPr/>
        </p:nvCxnSpPr>
        <p:spPr>
          <a:xfrm flipV="1">
            <a:off x="7915741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8AA636-094C-8F49-8BB3-76AFF56FF53E}"/>
              </a:ext>
            </a:extLst>
          </p:cNvPr>
          <p:cNvCxnSpPr>
            <a:cxnSpLocks/>
          </p:cNvCxnSpPr>
          <p:nvPr/>
        </p:nvCxnSpPr>
        <p:spPr>
          <a:xfrm flipV="1">
            <a:off x="8501451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47C622-BE16-2C40-92D9-F90FE55582F0}"/>
              </a:ext>
            </a:extLst>
          </p:cNvPr>
          <p:cNvCxnSpPr>
            <a:cxnSpLocks/>
          </p:cNvCxnSpPr>
          <p:nvPr/>
        </p:nvCxnSpPr>
        <p:spPr>
          <a:xfrm flipV="1">
            <a:off x="9087160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ABE79D6-90F0-FA4F-BE9C-325FF5DA489E}"/>
              </a:ext>
            </a:extLst>
          </p:cNvPr>
          <p:cNvCxnSpPr>
            <a:cxnSpLocks/>
          </p:cNvCxnSpPr>
          <p:nvPr/>
        </p:nvCxnSpPr>
        <p:spPr>
          <a:xfrm flipV="1">
            <a:off x="9672871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AF80077-EE95-4A47-8E6C-9B5C13F5BA1F}"/>
              </a:ext>
            </a:extLst>
          </p:cNvPr>
          <p:cNvCxnSpPr>
            <a:cxnSpLocks/>
          </p:cNvCxnSpPr>
          <p:nvPr/>
        </p:nvCxnSpPr>
        <p:spPr>
          <a:xfrm flipV="1">
            <a:off x="10258580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E15A78A-8A8E-E64A-ABDE-44A5888ACAB4}"/>
              </a:ext>
            </a:extLst>
          </p:cNvPr>
          <p:cNvCxnSpPr>
            <a:cxnSpLocks/>
          </p:cNvCxnSpPr>
          <p:nvPr/>
        </p:nvCxnSpPr>
        <p:spPr>
          <a:xfrm flipV="1">
            <a:off x="10844290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46B23FB-92AC-464E-93CE-B62449F9F579}"/>
              </a:ext>
            </a:extLst>
          </p:cNvPr>
          <p:cNvCxnSpPr>
            <a:cxnSpLocks/>
          </p:cNvCxnSpPr>
          <p:nvPr/>
        </p:nvCxnSpPr>
        <p:spPr>
          <a:xfrm flipV="1">
            <a:off x="11430000" y="1880324"/>
            <a:ext cx="0" cy="3969794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0B24F32-C6C2-D944-8B87-ECF871D1F310}"/>
              </a:ext>
            </a:extLst>
          </p:cNvPr>
          <p:cNvSpPr txBox="1"/>
          <p:nvPr/>
        </p:nvSpPr>
        <p:spPr>
          <a:xfrm>
            <a:off x="961641" y="1945492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A54918-9FC2-CD42-8517-AA00594386A2}"/>
              </a:ext>
            </a:extLst>
          </p:cNvPr>
          <p:cNvSpPr txBox="1"/>
          <p:nvPr/>
        </p:nvSpPr>
        <p:spPr>
          <a:xfrm>
            <a:off x="961641" y="2311072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E44248F-1697-9942-AEE6-C92E5C5D7392}"/>
              </a:ext>
            </a:extLst>
          </p:cNvPr>
          <p:cNvSpPr txBox="1"/>
          <p:nvPr/>
        </p:nvSpPr>
        <p:spPr>
          <a:xfrm>
            <a:off x="961641" y="2672835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1B583C-D6BF-4F49-A170-AAB0381B4347}"/>
              </a:ext>
            </a:extLst>
          </p:cNvPr>
          <p:cNvSpPr txBox="1"/>
          <p:nvPr/>
        </p:nvSpPr>
        <p:spPr>
          <a:xfrm>
            <a:off x="961641" y="3029098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241585-E92B-494D-A737-559D5EE99CCF}"/>
              </a:ext>
            </a:extLst>
          </p:cNvPr>
          <p:cNvSpPr txBox="1"/>
          <p:nvPr/>
        </p:nvSpPr>
        <p:spPr>
          <a:xfrm>
            <a:off x="961641" y="3391580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8497E1F-B8D5-7649-B75F-1ADB7E018E9A}"/>
              </a:ext>
            </a:extLst>
          </p:cNvPr>
          <p:cNvSpPr txBox="1"/>
          <p:nvPr/>
        </p:nvSpPr>
        <p:spPr>
          <a:xfrm>
            <a:off x="961641" y="3752167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C2ECD17-3A78-AF4A-98F8-6C3598291836}"/>
              </a:ext>
            </a:extLst>
          </p:cNvPr>
          <p:cNvSpPr txBox="1"/>
          <p:nvPr/>
        </p:nvSpPr>
        <p:spPr>
          <a:xfrm>
            <a:off x="961641" y="4115488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353BDCA-917F-BA46-B9DD-F103BC95E883}"/>
              </a:ext>
            </a:extLst>
          </p:cNvPr>
          <p:cNvSpPr txBox="1"/>
          <p:nvPr/>
        </p:nvSpPr>
        <p:spPr>
          <a:xfrm>
            <a:off x="3292941" y="2311072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2855EE5-70C1-E147-9EA5-02C99DAACF7A}"/>
              </a:ext>
            </a:extLst>
          </p:cNvPr>
          <p:cNvSpPr txBox="1"/>
          <p:nvPr/>
        </p:nvSpPr>
        <p:spPr>
          <a:xfrm>
            <a:off x="3292941" y="267283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4A3938C-6CF6-024D-9DB6-34D4BB3F1909}"/>
              </a:ext>
            </a:extLst>
          </p:cNvPr>
          <p:cNvSpPr txBox="1"/>
          <p:nvPr/>
        </p:nvSpPr>
        <p:spPr>
          <a:xfrm>
            <a:off x="3292941" y="302909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4A12B77-5C6D-EB45-A2BB-3793306203AC}"/>
              </a:ext>
            </a:extLst>
          </p:cNvPr>
          <p:cNvSpPr txBox="1"/>
          <p:nvPr/>
        </p:nvSpPr>
        <p:spPr>
          <a:xfrm>
            <a:off x="3292941" y="3391580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10C4D39-D0CE-EE46-A884-0DE007FEA576}"/>
              </a:ext>
            </a:extLst>
          </p:cNvPr>
          <p:cNvSpPr txBox="1"/>
          <p:nvPr/>
        </p:nvSpPr>
        <p:spPr>
          <a:xfrm>
            <a:off x="3292941" y="375216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53FECEA-AFDC-8C4B-BB54-B7846E01AF55}"/>
              </a:ext>
            </a:extLst>
          </p:cNvPr>
          <p:cNvSpPr txBox="1"/>
          <p:nvPr/>
        </p:nvSpPr>
        <p:spPr>
          <a:xfrm>
            <a:off x="3292941" y="4477154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7CB76A-B287-C04A-8957-8AE6DF5EEA7D}"/>
              </a:ext>
            </a:extLst>
          </p:cNvPr>
          <p:cNvSpPr txBox="1"/>
          <p:nvPr/>
        </p:nvSpPr>
        <p:spPr>
          <a:xfrm>
            <a:off x="3292941" y="483440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D4660F3-12BB-4544-974C-FD4A8123E75A}"/>
              </a:ext>
            </a:extLst>
          </p:cNvPr>
          <p:cNvSpPr txBox="1"/>
          <p:nvPr/>
        </p:nvSpPr>
        <p:spPr>
          <a:xfrm>
            <a:off x="3292941" y="5199088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76BB5E5-261E-E044-BEA5-7C4C6D43B44F}"/>
              </a:ext>
            </a:extLst>
          </p:cNvPr>
          <p:cNvSpPr txBox="1"/>
          <p:nvPr/>
        </p:nvSpPr>
        <p:spPr>
          <a:xfrm>
            <a:off x="3292941" y="5561472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6" name="Заголовок 25">
            <a:extLst>
              <a:ext uri="{FF2B5EF4-FFF2-40B4-BE49-F238E27FC236}">
                <a16:creationId xmlns:a16="http://schemas.microsoft.com/office/drawing/2014/main" id="{14094B15-F345-854F-BC9E-DD61CE4C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19" y="562999"/>
            <a:ext cx="10860561" cy="997196"/>
          </a:xfrm>
        </p:spPr>
        <p:txBody>
          <a:bodyPr/>
          <a:lstStyle/>
          <a:p>
            <a:r>
              <a:rPr lang="en-US" dirty="0"/>
              <a:t>Road map </a:t>
            </a:r>
            <a:r>
              <a:rPr lang="sl-SI" dirty="0"/>
              <a:t>(Načrt poti)</a:t>
            </a:r>
            <a:br>
              <a:rPr lang="ru-RU" dirty="0"/>
            </a:br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AD0B1F1-9E79-CA4D-B34E-56AA6777D91C}"/>
              </a:ext>
            </a:extLst>
          </p:cNvPr>
          <p:cNvSpPr txBox="1"/>
          <p:nvPr/>
        </p:nvSpPr>
        <p:spPr>
          <a:xfrm>
            <a:off x="956767" y="4470092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554CC95-80EE-ED42-A781-C304E358A71E}"/>
              </a:ext>
            </a:extLst>
          </p:cNvPr>
          <p:cNvSpPr txBox="1"/>
          <p:nvPr/>
        </p:nvSpPr>
        <p:spPr>
          <a:xfrm>
            <a:off x="956767" y="4831855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C96E7D2-2525-684B-8ADE-0392C8BAA5F8}"/>
              </a:ext>
            </a:extLst>
          </p:cNvPr>
          <p:cNvSpPr txBox="1"/>
          <p:nvPr/>
        </p:nvSpPr>
        <p:spPr>
          <a:xfrm>
            <a:off x="956767" y="5188118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3538558-B331-D24D-923E-DE0E34DC9D85}"/>
              </a:ext>
            </a:extLst>
          </p:cNvPr>
          <p:cNvSpPr txBox="1"/>
          <p:nvPr/>
        </p:nvSpPr>
        <p:spPr>
          <a:xfrm>
            <a:off x="956767" y="5550600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Naloga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3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6C47E-5CDC-40AE-B43C-CE4D35DB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624" y="2431804"/>
            <a:ext cx="5486400" cy="1495794"/>
          </a:xfrm>
        </p:spPr>
        <p:txBody>
          <a:bodyPr/>
          <a:lstStyle/>
          <a:p>
            <a:pPr algn="ctr"/>
            <a:r>
              <a:rPr lang="en-US" dirty="0" err="1"/>
              <a:t>Hvala</a:t>
            </a:r>
            <a:r>
              <a:rPr lang="en-US" dirty="0"/>
              <a:t> za </a:t>
            </a:r>
            <a:r>
              <a:rPr lang="en-US" dirty="0" err="1"/>
              <a:t>pozornost</a:t>
            </a:r>
            <a:br>
              <a:rPr lang="en-US" dirty="0"/>
            </a:br>
            <a:br>
              <a:rPr lang="ru-RU" dirty="0"/>
            </a:br>
            <a:r>
              <a:rPr lang="en-US" dirty="0" err="1"/>
              <a:t>www.kvan.si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691D87-B494-4EAD-B553-40AB407A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5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6C47E-5CDC-40AE-B43C-CE4D35DB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" y="723207"/>
            <a:ext cx="10830328" cy="498598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Vsebina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seminarja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691D87-B494-4EAD-B553-40AB407A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56D9E29-87F1-7247-BAAD-B9195D5209CD}"/>
              </a:ext>
            </a:extLst>
          </p:cNvPr>
          <p:cNvSpPr txBox="1">
            <a:spLocks noChangeArrowheads="1"/>
          </p:cNvSpPr>
          <p:nvPr/>
        </p:nvSpPr>
        <p:spPr>
          <a:xfrm>
            <a:off x="774440" y="2005013"/>
            <a:ext cx="10021077" cy="48529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lahko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podjetja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znižajo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stroške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niso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tako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pomembni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ohranijo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odhodke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ključni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vidika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bodočega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71550" lvl="1" indent="-5143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AutoNum type="arabicPeriod"/>
            </a:pPr>
            <a:endParaRPr lang="en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lahko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pomaga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veriga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vrednosti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71550" lvl="1" indent="-5143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AutoNum type="arabicPeriod"/>
            </a:pPr>
            <a:endParaRPr lang="en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AutoNum type="arabicPeriod"/>
            </a:pP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lahko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podjetja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hitro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najdejo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nove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tržne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segmente</a:t>
            </a:r>
            <a:r>
              <a:rPr lang="sl-SI" sz="2900" dirty="0">
                <a:latin typeface="Arial" panose="020B0604020202020204" pitchFamily="34" charset="0"/>
                <a:cs typeface="Arial" panose="020B0604020202020204" pitchFamily="34" charset="0"/>
              </a:rPr>
              <a:t> (kategorije)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primerni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" sz="2900" dirty="0" err="1">
                <a:latin typeface="Arial" panose="020B0604020202020204" pitchFamily="34" charset="0"/>
                <a:cs typeface="Arial" panose="020B0604020202020204" pitchFamily="34" charset="0"/>
              </a:rPr>
              <a:t>razvoj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71550" lvl="1" indent="-514350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AutoNum type="arabicPeriod"/>
            </a:pPr>
            <a:endParaRPr lang="en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8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6C47E-5CDC-40AE-B43C-CE4D35DB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" y="723207"/>
            <a:ext cx="10830328" cy="498598"/>
          </a:xfrm>
        </p:spPr>
        <p:txBody>
          <a:bodyPr/>
          <a:lstStyle/>
          <a:p>
            <a:r>
              <a:rPr lang="en-US" dirty="0" err="1"/>
              <a:t>Piter</a:t>
            </a:r>
            <a:r>
              <a:rPr lang="en-US" dirty="0"/>
              <a:t> Drucker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691D87-B494-4EAD-B553-40AB407A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" name="Изображение 1" descr="Piter-Druker-Effektivnyy-rukovoditel (1).jpeg">
            <a:extLst>
              <a:ext uri="{FF2B5EF4-FFF2-40B4-BE49-F238E27FC236}">
                <a16:creationId xmlns:a16="http://schemas.microsoft.com/office/drawing/2014/main" id="{E0E17E3B-A0F7-014F-9C06-55696211F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07" y="897861"/>
            <a:ext cx="296741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721169-D502-7E43-A5B4-6D916E058282}"/>
              </a:ext>
            </a:extLst>
          </p:cNvPr>
          <p:cNvSpPr txBox="1"/>
          <p:nvPr/>
        </p:nvSpPr>
        <p:spPr>
          <a:xfrm>
            <a:off x="1027890" y="2789854"/>
            <a:ext cx="6635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vprašanji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Kaj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 mora </a:t>
            </a: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moje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podjetje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začeti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opravljati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342900" indent="-342900">
              <a:buAutoNum type="arabicPeriod"/>
            </a:pPr>
            <a:endParaRPr lang="e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Kaj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 mora </a:t>
            </a: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moje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podjetje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prenehati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2400" dirty="0" err="1">
                <a:latin typeface="Arial" panose="020B0604020202020204" pitchFamily="34" charset="0"/>
                <a:cs typeface="Arial" panose="020B0604020202020204" pitchFamily="34" charset="0"/>
              </a:rPr>
              <a:t>opravljati</a:t>
            </a:r>
            <a:r>
              <a:rPr lang="en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5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691D87-B494-4EAD-B553-40AB407A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A92FFD-9C91-F241-908B-9799AA466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2" y="3200721"/>
            <a:ext cx="5868144" cy="293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675672-84B9-FB44-B82E-8A80396AC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96" y="862391"/>
            <a:ext cx="27432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C6236A-B294-F346-9FE3-04E7B64DB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" y="1475876"/>
            <a:ext cx="4139952" cy="1244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DEE0F1-9DCA-6342-81BE-477AE8CDC6AC}"/>
              </a:ext>
            </a:extLst>
          </p:cNvPr>
          <p:cNvSpPr txBox="1"/>
          <p:nvPr/>
        </p:nvSpPr>
        <p:spPr>
          <a:xfrm>
            <a:off x="6722525" y="4039810"/>
            <a:ext cx="51043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osel</a:t>
            </a:r>
            <a:r>
              <a:rPr lang="en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borba</a:t>
            </a:r>
            <a:r>
              <a:rPr lang="en" sz="34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konkurenco</a:t>
            </a:r>
            <a:r>
              <a:rPr lang="en" sz="3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ampak</a:t>
            </a:r>
            <a:r>
              <a:rPr lang="en" sz="3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borba</a:t>
            </a:r>
            <a:r>
              <a:rPr lang="en" sz="3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" sz="3400" b="1" dirty="0" err="1">
                <a:latin typeface="Arial" panose="020B0604020202020204" pitchFamily="34" charset="0"/>
                <a:cs typeface="Arial" panose="020B0604020202020204" pitchFamily="34" charset="0"/>
              </a:rPr>
              <a:t>potrošnika</a:t>
            </a:r>
            <a:endParaRPr lang="ru-RU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2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6C47E-5CDC-40AE-B43C-CE4D35DB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2" y="723207"/>
            <a:ext cx="10830328" cy="997196"/>
          </a:xfrm>
        </p:spPr>
        <p:txBody>
          <a:bodyPr/>
          <a:lstStyle/>
          <a:p>
            <a:r>
              <a:rPr lang="en-US" dirty="0"/>
              <a:t>Marketing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zbiranja</a:t>
            </a:r>
            <a:r>
              <a:rPr lang="en-US" dirty="0"/>
              <a:t> in </a:t>
            </a:r>
            <a:r>
              <a:rPr lang="en-US" dirty="0" err="1"/>
              <a:t>analize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o </a:t>
            </a:r>
            <a:r>
              <a:rPr lang="en-US" dirty="0" err="1"/>
              <a:t>potrošniku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1691D87-B494-4EAD-B553-40AB407A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" name="Изображение 2" descr="Customer-ecosystem-01.png">
            <a:extLst>
              <a:ext uri="{FF2B5EF4-FFF2-40B4-BE49-F238E27FC236}">
                <a16:creationId xmlns:a16="http://schemas.microsoft.com/office/drawing/2014/main" id="{6C1780D3-B589-8740-8C16-BB02C32F8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55" y="1720403"/>
            <a:ext cx="8887968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3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9486">
            <a:extLst>
              <a:ext uri="{FF2B5EF4-FFF2-40B4-BE49-F238E27FC236}">
                <a16:creationId xmlns:a16="http://schemas.microsoft.com/office/drawing/2014/main" id="{D4C4A1FC-6B27-284D-BB93-10E8A23FDF69}"/>
              </a:ext>
            </a:extLst>
          </p:cNvPr>
          <p:cNvGrpSpPr/>
          <p:nvPr/>
        </p:nvGrpSpPr>
        <p:grpSpPr>
          <a:xfrm>
            <a:off x="5218595" y="6251985"/>
            <a:ext cx="1787380" cy="463514"/>
            <a:chOff x="0" y="0"/>
            <a:chExt cx="2542050" cy="659217"/>
          </a:xfrm>
          <a:solidFill>
            <a:schemeClr val="bg1">
              <a:lumMod val="85000"/>
            </a:schemeClr>
          </a:solidFill>
        </p:grpSpPr>
        <p:sp>
          <p:nvSpPr>
            <p:cNvPr id="38" name="Shape 59484">
              <a:extLst>
                <a:ext uri="{FF2B5EF4-FFF2-40B4-BE49-F238E27FC236}">
                  <a16:creationId xmlns:a16="http://schemas.microsoft.com/office/drawing/2014/main" id="{906B1319-D506-4042-B15D-77F588A7FBFF}"/>
                </a:ext>
              </a:extLst>
            </p:cNvPr>
            <p:cNvSpPr/>
            <p:nvPr/>
          </p:nvSpPr>
          <p:spPr>
            <a:xfrm>
              <a:off x="2339024" y="302"/>
              <a:ext cx="203027" cy="655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682" y="0"/>
                  </a:moveTo>
                  <a:lnTo>
                    <a:pt x="0" y="4122"/>
                  </a:lnTo>
                  <a:lnTo>
                    <a:pt x="4354" y="21600"/>
                  </a:lnTo>
                  <a:lnTo>
                    <a:pt x="21600" y="13430"/>
                  </a:lnTo>
                  <a:lnTo>
                    <a:pt x="5682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59485">
              <a:extLst>
                <a:ext uri="{FF2B5EF4-FFF2-40B4-BE49-F238E27FC236}">
                  <a16:creationId xmlns:a16="http://schemas.microsoft.com/office/drawing/2014/main" id="{680C808B-C81A-4246-8424-823FCF00FACB}"/>
                </a:ext>
              </a:extLst>
            </p:cNvPr>
            <p:cNvSpPr/>
            <p:nvPr/>
          </p:nvSpPr>
          <p:spPr>
            <a:xfrm flipH="1">
              <a:off x="0" y="0"/>
              <a:ext cx="177878" cy="659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06" y="0"/>
                  </a:moveTo>
                  <a:lnTo>
                    <a:pt x="0" y="4621"/>
                  </a:lnTo>
                  <a:lnTo>
                    <a:pt x="4969" y="21600"/>
                  </a:lnTo>
                  <a:lnTo>
                    <a:pt x="21600" y="13882"/>
                  </a:lnTo>
                  <a:lnTo>
                    <a:pt x="12206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3" name="Shape 59487">
            <a:extLst>
              <a:ext uri="{FF2B5EF4-FFF2-40B4-BE49-F238E27FC236}">
                <a16:creationId xmlns:a16="http://schemas.microsoft.com/office/drawing/2014/main" id="{9111358C-2DA0-3B42-B04A-C8A03DA90A30}"/>
              </a:ext>
            </a:extLst>
          </p:cNvPr>
          <p:cNvSpPr/>
          <p:nvPr/>
        </p:nvSpPr>
        <p:spPr>
          <a:xfrm>
            <a:off x="5312938" y="6127982"/>
            <a:ext cx="1623118" cy="717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600" extrusionOk="0">
                <a:moveTo>
                  <a:pt x="593" y="0"/>
                </a:moveTo>
                <a:cubicBezTo>
                  <a:pt x="303" y="4387"/>
                  <a:pt x="118" y="8797"/>
                  <a:pt x="40" y="13221"/>
                </a:cubicBezTo>
                <a:cubicBezTo>
                  <a:pt x="-9" y="16013"/>
                  <a:pt x="-4" y="18806"/>
                  <a:pt x="10" y="21600"/>
                </a:cubicBezTo>
                <a:lnTo>
                  <a:pt x="21591" y="21600"/>
                </a:lnTo>
                <a:cubicBezTo>
                  <a:pt x="21558" y="20996"/>
                  <a:pt x="21526" y="20393"/>
                  <a:pt x="21494" y="19789"/>
                </a:cubicBezTo>
                <a:cubicBezTo>
                  <a:pt x="21462" y="19185"/>
                  <a:pt x="21430" y="18581"/>
                  <a:pt x="21398" y="17977"/>
                </a:cubicBezTo>
                <a:lnTo>
                  <a:pt x="20174" y="60"/>
                </a:lnTo>
                <a:lnTo>
                  <a:pt x="59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5" name="Shape 59488">
            <a:extLst>
              <a:ext uri="{FF2B5EF4-FFF2-40B4-BE49-F238E27FC236}">
                <a16:creationId xmlns:a16="http://schemas.microsoft.com/office/drawing/2014/main" id="{94CD2506-A5BD-4446-B8E3-66D8F1549540}"/>
              </a:ext>
            </a:extLst>
          </p:cNvPr>
          <p:cNvSpPr/>
          <p:nvPr/>
        </p:nvSpPr>
        <p:spPr>
          <a:xfrm>
            <a:off x="5751400" y="3886157"/>
            <a:ext cx="649291" cy="2268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9" y="3"/>
                </a:moveTo>
                <a:cubicBezTo>
                  <a:pt x="1684" y="497"/>
                  <a:pt x="1506" y="997"/>
                  <a:pt x="1477" y="1499"/>
                </a:cubicBezTo>
                <a:cubicBezTo>
                  <a:pt x="1449" y="1999"/>
                  <a:pt x="1568" y="2498"/>
                  <a:pt x="1717" y="2997"/>
                </a:cubicBezTo>
                <a:cubicBezTo>
                  <a:pt x="2034" y="4055"/>
                  <a:pt x="2478" y="5096"/>
                  <a:pt x="2927" y="6140"/>
                </a:cubicBezTo>
                <a:cubicBezTo>
                  <a:pt x="4091" y="8851"/>
                  <a:pt x="5274" y="11589"/>
                  <a:pt x="6213" y="14329"/>
                </a:cubicBezTo>
                <a:cubicBezTo>
                  <a:pt x="6537" y="15274"/>
                  <a:pt x="6843" y="16218"/>
                  <a:pt x="6535" y="17170"/>
                </a:cubicBezTo>
                <a:cubicBezTo>
                  <a:pt x="6432" y="17490"/>
                  <a:pt x="6262" y="17805"/>
                  <a:pt x="6039" y="18112"/>
                </a:cubicBezTo>
                <a:cubicBezTo>
                  <a:pt x="4982" y="19566"/>
                  <a:pt x="2834" y="20798"/>
                  <a:pt x="0" y="21600"/>
                </a:cubicBezTo>
                <a:lnTo>
                  <a:pt x="21600" y="21600"/>
                </a:lnTo>
                <a:cubicBezTo>
                  <a:pt x="18767" y="20797"/>
                  <a:pt x="16627" y="19566"/>
                  <a:pt x="15570" y="18112"/>
                </a:cubicBezTo>
                <a:cubicBezTo>
                  <a:pt x="15347" y="17805"/>
                  <a:pt x="15177" y="17490"/>
                  <a:pt x="15074" y="17170"/>
                </a:cubicBezTo>
                <a:cubicBezTo>
                  <a:pt x="14768" y="16218"/>
                  <a:pt x="15079" y="15274"/>
                  <a:pt x="15396" y="14329"/>
                </a:cubicBezTo>
                <a:cubicBezTo>
                  <a:pt x="16313" y="11592"/>
                  <a:pt x="17362" y="8853"/>
                  <a:pt x="18616" y="6149"/>
                </a:cubicBezTo>
                <a:cubicBezTo>
                  <a:pt x="19100" y="5105"/>
                  <a:pt x="19615" y="4064"/>
                  <a:pt x="19913" y="3003"/>
                </a:cubicBezTo>
                <a:cubicBezTo>
                  <a:pt x="20052" y="2504"/>
                  <a:pt x="20142" y="2004"/>
                  <a:pt x="20092" y="1504"/>
                </a:cubicBezTo>
                <a:cubicBezTo>
                  <a:pt x="20042" y="999"/>
                  <a:pt x="19849" y="496"/>
                  <a:pt x="19516" y="0"/>
                </a:cubicBezTo>
                <a:lnTo>
                  <a:pt x="10800" y="116"/>
                </a:lnTo>
                <a:lnTo>
                  <a:pt x="2009" y="3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A0F5ACA-8D4A-CC47-BE70-50BB1D612E30}"/>
              </a:ext>
            </a:extLst>
          </p:cNvPr>
          <p:cNvSpPr/>
          <p:nvPr/>
        </p:nvSpPr>
        <p:spPr>
          <a:xfrm>
            <a:off x="4754802" y="3889505"/>
            <a:ext cx="2682383" cy="2795816"/>
          </a:xfrm>
          <a:custGeom>
            <a:avLst/>
            <a:gdLst>
              <a:gd name="connsiteX0" fmla="*/ 2095603 w 5364766"/>
              <a:gd name="connsiteY0" fmla="*/ 14238 h 5591632"/>
              <a:gd name="connsiteX1" fmla="*/ 2100691 w 5364766"/>
              <a:gd name="connsiteY1" fmla="*/ 622846 h 5591632"/>
              <a:gd name="connsiteX2" fmla="*/ 2185685 w 5364766"/>
              <a:gd name="connsiteY2" fmla="*/ 1284263 h 5591632"/>
              <a:gd name="connsiteX3" fmla="*/ 2366469 w 5364766"/>
              <a:gd name="connsiteY3" fmla="*/ 3003431 h 5591632"/>
              <a:gd name="connsiteX4" fmla="*/ 2385825 w 5364766"/>
              <a:gd name="connsiteY4" fmla="*/ 3600131 h 5591632"/>
              <a:gd name="connsiteX5" fmla="*/ 2355922 w 5364766"/>
              <a:gd name="connsiteY5" fmla="*/ 3797909 h 5591632"/>
              <a:gd name="connsiteX6" fmla="*/ 2004529 w 5364766"/>
              <a:gd name="connsiteY6" fmla="*/ 4518608 h 5591632"/>
              <a:gd name="connsiteX7" fmla="*/ 1204340 w 5364766"/>
              <a:gd name="connsiteY7" fmla="*/ 4516279 h 5591632"/>
              <a:gd name="connsiteX8" fmla="*/ 1286604 w 5364766"/>
              <a:gd name="connsiteY8" fmla="*/ 4035035 h 5591632"/>
              <a:gd name="connsiteX9" fmla="*/ 1406589 w 5364766"/>
              <a:gd name="connsiteY9" fmla="*/ 3495547 h 5591632"/>
              <a:gd name="connsiteX10" fmla="*/ 1408823 w 5364766"/>
              <a:gd name="connsiteY10" fmla="*/ 3077469 h 5591632"/>
              <a:gd name="connsiteX11" fmla="*/ 1181137 w 5364766"/>
              <a:gd name="connsiteY11" fmla="*/ 2454623 h 5591632"/>
              <a:gd name="connsiteX12" fmla="*/ 815350 w 5364766"/>
              <a:gd name="connsiteY12" fmla="*/ 3270846 h 5591632"/>
              <a:gd name="connsiteX13" fmla="*/ 1098127 w 5364766"/>
              <a:gd name="connsiteY13" fmla="*/ 4675743 h 5591632"/>
              <a:gd name="connsiteX14" fmla="*/ 1005440 w 5364766"/>
              <a:gd name="connsiteY14" fmla="*/ 5195299 h 5591632"/>
              <a:gd name="connsiteX15" fmla="*/ 943524 w 5364766"/>
              <a:gd name="connsiteY15" fmla="*/ 5591632 h 5591632"/>
              <a:gd name="connsiteX16" fmla="*/ 374867 w 5364766"/>
              <a:gd name="connsiteY16" fmla="*/ 4517831 h 5591632"/>
              <a:gd name="connsiteX17" fmla="*/ 101396 w 5364766"/>
              <a:gd name="connsiteY17" fmla="*/ 3737074 h 5591632"/>
              <a:gd name="connsiteX18" fmla="*/ 21241 w 5364766"/>
              <a:gd name="connsiteY18" fmla="*/ 3491146 h 5591632"/>
              <a:gd name="connsiteX19" fmla="*/ 110206 w 5364766"/>
              <a:gd name="connsiteY19" fmla="*/ 2685019 h 5591632"/>
              <a:gd name="connsiteX20" fmla="*/ 380947 w 5364766"/>
              <a:gd name="connsiteY20" fmla="*/ 1675419 h 5591632"/>
              <a:gd name="connsiteX21" fmla="*/ 503662 w 5364766"/>
              <a:gd name="connsiteY21" fmla="*/ 1248798 h 5591632"/>
              <a:gd name="connsiteX22" fmla="*/ 665586 w 5364766"/>
              <a:gd name="connsiteY22" fmla="*/ 864373 h 5591632"/>
              <a:gd name="connsiteX23" fmla="*/ 1455229 w 5364766"/>
              <a:gd name="connsiteY23" fmla="*/ 192342 h 5591632"/>
              <a:gd name="connsiteX24" fmla="*/ 1688374 w 5364766"/>
              <a:gd name="connsiteY24" fmla="*/ 100443 h 5591632"/>
              <a:gd name="connsiteX25" fmla="*/ 1888390 w 5364766"/>
              <a:gd name="connsiteY25" fmla="*/ 42973 h 5591632"/>
              <a:gd name="connsiteX26" fmla="*/ 2095603 w 5364766"/>
              <a:gd name="connsiteY26" fmla="*/ 14238 h 5591632"/>
              <a:gd name="connsiteX27" fmla="*/ 3189001 w 5364766"/>
              <a:gd name="connsiteY27" fmla="*/ 6631 h 5591632"/>
              <a:gd name="connsiteX28" fmla="*/ 3474599 w 5364766"/>
              <a:gd name="connsiteY28" fmla="*/ 75684 h 5591632"/>
              <a:gd name="connsiteX29" fmla="*/ 3910641 w 5364766"/>
              <a:gd name="connsiteY29" fmla="*/ 245290 h 5591632"/>
              <a:gd name="connsiteX30" fmla="*/ 4700324 w 5364766"/>
              <a:gd name="connsiteY30" fmla="*/ 864240 h 5591632"/>
              <a:gd name="connsiteX31" fmla="*/ 4861622 w 5364766"/>
              <a:gd name="connsiteY31" fmla="*/ 1248816 h 5591632"/>
              <a:gd name="connsiteX32" fmla="*/ 4984288 w 5364766"/>
              <a:gd name="connsiteY32" fmla="*/ 1675479 h 5591632"/>
              <a:gd name="connsiteX33" fmla="*/ 5255063 w 5364766"/>
              <a:gd name="connsiteY33" fmla="*/ 2685054 h 5591632"/>
              <a:gd name="connsiteX34" fmla="*/ 5344116 w 5364766"/>
              <a:gd name="connsiteY34" fmla="*/ 3491252 h 5591632"/>
              <a:gd name="connsiteX35" fmla="*/ 5263933 w 5364766"/>
              <a:gd name="connsiteY35" fmla="*/ 3737219 h 5591632"/>
              <a:gd name="connsiteX36" fmla="*/ 4937369 w 5364766"/>
              <a:gd name="connsiteY36" fmla="*/ 4588781 h 5591632"/>
              <a:gd name="connsiteX37" fmla="*/ 4545562 w 5364766"/>
              <a:gd name="connsiteY37" fmla="*/ 5450170 h 5591632"/>
              <a:gd name="connsiteX38" fmla="*/ 4395235 w 5364766"/>
              <a:gd name="connsiteY38" fmla="*/ 5124817 h 5591632"/>
              <a:gd name="connsiteX39" fmla="*/ 4274203 w 5364766"/>
              <a:gd name="connsiteY39" fmla="*/ 4673709 h 5591632"/>
              <a:gd name="connsiteX40" fmla="*/ 4549997 w 5364766"/>
              <a:gd name="connsiteY40" fmla="*/ 3270738 h 5591632"/>
              <a:gd name="connsiteX41" fmla="*/ 4184217 w 5364766"/>
              <a:gd name="connsiteY41" fmla="*/ 2454711 h 5591632"/>
              <a:gd name="connsiteX42" fmla="*/ 4009614 w 5364766"/>
              <a:gd name="connsiteY42" fmla="*/ 3077442 h 5591632"/>
              <a:gd name="connsiteX43" fmla="*/ 3963162 w 5364766"/>
              <a:gd name="connsiteY43" fmla="*/ 3546947 h 5591632"/>
              <a:gd name="connsiteX44" fmla="*/ 4060968 w 5364766"/>
              <a:gd name="connsiteY44" fmla="*/ 4035102 h 5591632"/>
              <a:gd name="connsiteX45" fmla="*/ 4153755 w 5364766"/>
              <a:gd name="connsiteY45" fmla="*/ 4517964 h 5591632"/>
              <a:gd name="connsiteX46" fmla="*/ 3280154 w 5364766"/>
              <a:gd name="connsiteY46" fmla="*/ 4518468 h 5591632"/>
              <a:gd name="connsiteX47" fmla="*/ 2929197 w 5364766"/>
              <a:gd name="connsiteY47" fmla="*/ 3797955 h 5591632"/>
              <a:gd name="connsiteX48" fmla="*/ 2899435 w 5364766"/>
              <a:gd name="connsiteY48" fmla="*/ 3600123 h 5591632"/>
              <a:gd name="connsiteX49" fmla="*/ 2918693 w 5364766"/>
              <a:gd name="connsiteY49" fmla="*/ 3003349 h 5591632"/>
              <a:gd name="connsiteX50" fmla="*/ 3099482 w 5364766"/>
              <a:gd name="connsiteY50" fmla="*/ 1284099 h 5591632"/>
              <a:gd name="connsiteX51" fmla="*/ 3184566 w 5364766"/>
              <a:gd name="connsiteY51" fmla="*/ 622809 h 5591632"/>
              <a:gd name="connsiteX52" fmla="*/ 3189001 w 5364766"/>
              <a:gd name="connsiteY52" fmla="*/ 6631 h 5591632"/>
              <a:gd name="connsiteX53" fmla="*/ 2642174 w 5364766"/>
              <a:gd name="connsiteY53" fmla="*/ 0 h 5591632"/>
              <a:gd name="connsiteX54" fmla="*/ 2642174 w 5364766"/>
              <a:gd name="connsiteY54" fmla="*/ 17604 h 5591632"/>
              <a:gd name="connsiteX55" fmla="*/ 2369695 w 5364766"/>
              <a:gd name="connsiteY55" fmla="*/ 5437 h 5591632"/>
              <a:gd name="connsiteX56" fmla="*/ 2462631 w 5364766"/>
              <a:gd name="connsiteY56" fmla="*/ 3883 h 5591632"/>
              <a:gd name="connsiteX57" fmla="*/ 2642174 w 5364766"/>
              <a:gd name="connsiteY57" fmla="*/ 0 h 55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364766" h="5591632">
                <a:moveTo>
                  <a:pt x="2095603" y="14238"/>
                </a:moveTo>
                <a:cubicBezTo>
                  <a:pt x="2082823" y="216935"/>
                  <a:pt x="2084188" y="420926"/>
                  <a:pt x="2100691" y="622846"/>
                </a:cubicBezTo>
                <a:cubicBezTo>
                  <a:pt x="2118806" y="846252"/>
                  <a:pt x="2154665" y="1064481"/>
                  <a:pt x="2185685" y="1284263"/>
                </a:cubicBezTo>
                <a:cubicBezTo>
                  <a:pt x="2265841" y="1851193"/>
                  <a:pt x="2313735" y="2428218"/>
                  <a:pt x="2366469" y="3003431"/>
                </a:cubicBezTo>
                <a:cubicBezTo>
                  <a:pt x="2384585" y="3201986"/>
                  <a:pt x="2404065" y="3400023"/>
                  <a:pt x="2385825" y="3600131"/>
                </a:cubicBezTo>
                <a:cubicBezTo>
                  <a:pt x="2379621" y="3667437"/>
                  <a:pt x="2369323" y="3733450"/>
                  <a:pt x="2355922" y="3797909"/>
                </a:cubicBezTo>
                <a:cubicBezTo>
                  <a:pt x="2293759" y="4096388"/>
                  <a:pt x="2168935" y="4349823"/>
                  <a:pt x="2004529" y="4518608"/>
                </a:cubicBezTo>
                <a:lnTo>
                  <a:pt x="1204340" y="4516279"/>
                </a:lnTo>
                <a:cubicBezTo>
                  <a:pt x="1228163" y="4355260"/>
                  <a:pt x="1255460" y="4194759"/>
                  <a:pt x="1286604" y="4035035"/>
                </a:cubicBezTo>
                <a:cubicBezTo>
                  <a:pt x="1321967" y="3854084"/>
                  <a:pt x="1361921" y="3674427"/>
                  <a:pt x="1406589" y="3495547"/>
                </a:cubicBezTo>
                <a:cubicBezTo>
                  <a:pt x="1426566" y="3357309"/>
                  <a:pt x="1427311" y="3216224"/>
                  <a:pt x="1408823" y="3077469"/>
                </a:cubicBezTo>
                <a:cubicBezTo>
                  <a:pt x="1379292" y="2855615"/>
                  <a:pt x="1301618" y="2643081"/>
                  <a:pt x="1181137" y="2454623"/>
                </a:cubicBezTo>
                <a:lnTo>
                  <a:pt x="815350" y="3270846"/>
                </a:lnTo>
                <a:lnTo>
                  <a:pt x="1098127" y="4675743"/>
                </a:lnTo>
                <a:cubicBezTo>
                  <a:pt x="1065122" y="4848670"/>
                  <a:pt x="1034226" y="5021855"/>
                  <a:pt x="1005440" y="5195299"/>
                </a:cubicBezTo>
                <a:cubicBezTo>
                  <a:pt x="983478" y="5327324"/>
                  <a:pt x="962881" y="5459349"/>
                  <a:pt x="943524" y="5591632"/>
                </a:cubicBezTo>
                <a:cubicBezTo>
                  <a:pt x="712240" y="5257429"/>
                  <a:pt x="521405" y="4897079"/>
                  <a:pt x="374867" y="4517831"/>
                </a:cubicBezTo>
                <a:cubicBezTo>
                  <a:pt x="275480" y="4260772"/>
                  <a:pt x="196937" y="3995946"/>
                  <a:pt x="101396" y="3737074"/>
                </a:cubicBezTo>
                <a:cubicBezTo>
                  <a:pt x="71493" y="3656306"/>
                  <a:pt x="39728" y="3575538"/>
                  <a:pt x="21241" y="3491146"/>
                </a:cubicBezTo>
                <a:cubicBezTo>
                  <a:pt x="-37945" y="3222437"/>
                  <a:pt x="37867" y="2949845"/>
                  <a:pt x="110206" y="2685019"/>
                </a:cubicBezTo>
                <a:cubicBezTo>
                  <a:pt x="201528" y="2350557"/>
                  <a:pt x="291610" y="2009622"/>
                  <a:pt x="380947" y="1675419"/>
                </a:cubicBezTo>
                <a:cubicBezTo>
                  <a:pt x="419412" y="1531745"/>
                  <a:pt x="458497" y="1387812"/>
                  <a:pt x="503662" y="1248798"/>
                </a:cubicBezTo>
                <a:cubicBezTo>
                  <a:pt x="546594" y="1116255"/>
                  <a:pt x="595853" y="985266"/>
                  <a:pt x="665586" y="864373"/>
                </a:cubicBezTo>
                <a:cubicBezTo>
                  <a:pt x="842399" y="557351"/>
                  <a:pt x="1132373" y="338087"/>
                  <a:pt x="1455229" y="192342"/>
                </a:cubicBezTo>
                <a:cubicBezTo>
                  <a:pt x="1531413" y="157912"/>
                  <a:pt x="1609335" y="127624"/>
                  <a:pt x="1688374" y="100443"/>
                </a:cubicBezTo>
                <a:cubicBezTo>
                  <a:pt x="1754136" y="78180"/>
                  <a:pt x="1820519" y="57729"/>
                  <a:pt x="1888390" y="42973"/>
                </a:cubicBezTo>
                <a:cubicBezTo>
                  <a:pt x="1957007" y="28217"/>
                  <a:pt x="2026119" y="19933"/>
                  <a:pt x="2095603" y="14238"/>
                </a:cubicBezTo>
                <a:close/>
                <a:moveTo>
                  <a:pt x="3189001" y="6631"/>
                </a:moveTo>
                <a:cubicBezTo>
                  <a:pt x="3286574" y="9907"/>
                  <a:pt x="3381812" y="41913"/>
                  <a:pt x="3474599" y="75684"/>
                </a:cubicBezTo>
                <a:cubicBezTo>
                  <a:pt x="3621191" y="128859"/>
                  <a:pt x="3767900" y="182538"/>
                  <a:pt x="3910641" y="245290"/>
                </a:cubicBezTo>
                <a:cubicBezTo>
                  <a:pt x="4224250" y="383395"/>
                  <a:pt x="4523503" y="570642"/>
                  <a:pt x="4700324" y="864240"/>
                </a:cubicBezTo>
                <a:cubicBezTo>
                  <a:pt x="4772220" y="983948"/>
                  <a:pt x="4819489" y="1116004"/>
                  <a:pt x="4861622" y="1248816"/>
                </a:cubicBezTo>
                <a:cubicBezTo>
                  <a:pt x="4905857" y="1388181"/>
                  <a:pt x="4945539" y="1531830"/>
                  <a:pt x="4984288" y="1675479"/>
                </a:cubicBezTo>
                <a:cubicBezTo>
                  <a:pt x="5074391" y="2009148"/>
                  <a:pt x="5164494" y="2350629"/>
                  <a:pt x="5255063" y="2685054"/>
                </a:cubicBezTo>
                <a:cubicBezTo>
                  <a:pt x="5326842" y="2949922"/>
                  <a:pt x="5402122" y="3222351"/>
                  <a:pt x="5344116" y="3491252"/>
                </a:cubicBezTo>
                <a:cubicBezTo>
                  <a:pt x="5325792" y="3575677"/>
                  <a:pt x="5294629" y="3656574"/>
                  <a:pt x="5263933" y="3737219"/>
                </a:cubicBezTo>
                <a:cubicBezTo>
                  <a:pt x="5155740" y="4021241"/>
                  <a:pt x="5051982" y="4307027"/>
                  <a:pt x="4937369" y="4588781"/>
                </a:cubicBezTo>
                <a:cubicBezTo>
                  <a:pt x="4818321" y="4880867"/>
                  <a:pt x="4687602" y="5168417"/>
                  <a:pt x="4545562" y="5450170"/>
                </a:cubicBezTo>
                <a:cubicBezTo>
                  <a:pt x="4487555" y="5345583"/>
                  <a:pt x="4437252" y="5236713"/>
                  <a:pt x="4395235" y="5124817"/>
                </a:cubicBezTo>
                <a:cubicBezTo>
                  <a:pt x="4340496" y="4978649"/>
                  <a:pt x="4299997" y="4827691"/>
                  <a:pt x="4274203" y="4673709"/>
                </a:cubicBezTo>
                <a:lnTo>
                  <a:pt x="4549997" y="3270738"/>
                </a:lnTo>
                <a:lnTo>
                  <a:pt x="4184217" y="2454711"/>
                </a:lnTo>
                <a:cubicBezTo>
                  <a:pt x="4105085" y="2655820"/>
                  <a:pt x="4046612" y="2864489"/>
                  <a:pt x="4009614" y="3077442"/>
                </a:cubicBezTo>
                <a:cubicBezTo>
                  <a:pt x="3982419" y="3233188"/>
                  <a:pt x="3967013" y="3389438"/>
                  <a:pt x="3963162" y="3546947"/>
                </a:cubicBezTo>
                <a:cubicBezTo>
                  <a:pt x="3996308" y="3708993"/>
                  <a:pt x="4028988" y="3872300"/>
                  <a:pt x="4060968" y="4035102"/>
                </a:cubicBezTo>
                <a:cubicBezTo>
                  <a:pt x="4092480" y="4195888"/>
                  <a:pt x="4123409" y="4356926"/>
                  <a:pt x="4153755" y="4517964"/>
                </a:cubicBezTo>
                <a:lnTo>
                  <a:pt x="3280154" y="4518468"/>
                </a:lnTo>
                <a:cubicBezTo>
                  <a:pt x="3115705" y="4349617"/>
                  <a:pt x="2991405" y="4096342"/>
                  <a:pt x="2929197" y="3797955"/>
                </a:cubicBezTo>
                <a:cubicBezTo>
                  <a:pt x="2915775" y="3733439"/>
                  <a:pt x="2905504" y="3667411"/>
                  <a:pt x="2899435" y="3600123"/>
                </a:cubicBezTo>
                <a:cubicBezTo>
                  <a:pt x="2881111" y="3400022"/>
                  <a:pt x="2900485" y="3201686"/>
                  <a:pt x="2918693" y="3003349"/>
                </a:cubicBezTo>
                <a:cubicBezTo>
                  <a:pt x="2971681" y="2428250"/>
                  <a:pt x="3019416" y="1851134"/>
                  <a:pt x="3099482" y="1284099"/>
                </a:cubicBezTo>
                <a:cubicBezTo>
                  <a:pt x="3130411" y="1064593"/>
                  <a:pt x="3166359" y="846095"/>
                  <a:pt x="3184566" y="622809"/>
                </a:cubicBezTo>
                <a:cubicBezTo>
                  <a:pt x="3201139" y="418425"/>
                  <a:pt x="3202306" y="211772"/>
                  <a:pt x="3189001" y="6631"/>
                </a:cubicBezTo>
                <a:close/>
                <a:moveTo>
                  <a:pt x="2642174" y="0"/>
                </a:moveTo>
                <a:lnTo>
                  <a:pt x="2642174" y="17604"/>
                </a:lnTo>
                <a:lnTo>
                  <a:pt x="2369695" y="5437"/>
                </a:lnTo>
                <a:cubicBezTo>
                  <a:pt x="2400715" y="5437"/>
                  <a:pt x="2431735" y="3883"/>
                  <a:pt x="2462631" y="3883"/>
                </a:cubicBezTo>
                <a:cubicBezTo>
                  <a:pt x="2522313" y="3624"/>
                  <a:pt x="2582368" y="1036"/>
                  <a:pt x="26421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9" name="Shape 59493">
            <a:extLst>
              <a:ext uri="{FF2B5EF4-FFF2-40B4-BE49-F238E27FC236}">
                <a16:creationId xmlns:a16="http://schemas.microsoft.com/office/drawing/2014/main" id="{C3C62546-DF66-5F4E-BB8D-5F155861B3A6}"/>
              </a:ext>
            </a:extLst>
          </p:cNvPr>
          <p:cNvSpPr/>
          <p:nvPr/>
        </p:nvSpPr>
        <p:spPr>
          <a:xfrm>
            <a:off x="5837465" y="3845796"/>
            <a:ext cx="477197" cy="1542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350"/>
                </a:lnTo>
                <a:lnTo>
                  <a:pt x="1989" y="20724"/>
                </a:lnTo>
                <a:lnTo>
                  <a:pt x="19176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0" name="Shape 59494">
            <a:extLst>
              <a:ext uri="{FF2B5EF4-FFF2-40B4-BE49-F238E27FC236}">
                <a16:creationId xmlns:a16="http://schemas.microsoft.com/office/drawing/2014/main" id="{BDE5AF58-BFFB-764D-9DD6-6B1465BE1B46}"/>
              </a:ext>
            </a:extLst>
          </p:cNvPr>
          <p:cNvSpPr/>
          <p:nvPr/>
        </p:nvSpPr>
        <p:spPr>
          <a:xfrm flipH="1">
            <a:off x="5892081" y="3804929"/>
            <a:ext cx="372747" cy="416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6" y="0"/>
                </a:moveTo>
                <a:cubicBezTo>
                  <a:pt x="2568" y="1299"/>
                  <a:pt x="2341" y="2590"/>
                  <a:pt x="2046" y="3870"/>
                </a:cubicBezTo>
                <a:cubicBezTo>
                  <a:pt x="1552" y="6020"/>
                  <a:pt x="867" y="8131"/>
                  <a:pt x="0" y="10184"/>
                </a:cubicBezTo>
                <a:lnTo>
                  <a:pt x="10993" y="21600"/>
                </a:lnTo>
                <a:lnTo>
                  <a:pt x="21600" y="10184"/>
                </a:lnTo>
                <a:cubicBezTo>
                  <a:pt x="20733" y="8131"/>
                  <a:pt x="20048" y="6020"/>
                  <a:pt x="19554" y="3870"/>
                </a:cubicBezTo>
                <a:cubicBezTo>
                  <a:pt x="19259" y="2590"/>
                  <a:pt x="19032" y="1299"/>
                  <a:pt x="18874" y="0"/>
                </a:cubicBezTo>
                <a:lnTo>
                  <a:pt x="27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1" name="Shape 59495">
            <a:extLst>
              <a:ext uri="{FF2B5EF4-FFF2-40B4-BE49-F238E27FC236}">
                <a16:creationId xmlns:a16="http://schemas.microsoft.com/office/drawing/2014/main" id="{1A7ECEE8-8C60-4E4A-B85A-05782B311FEA}"/>
              </a:ext>
            </a:extLst>
          </p:cNvPr>
          <p:cNvSpPr/>
          <p:nvPr/>
        </p:nvSpPr>
        <p:spPr>
          <a:xfrm flipH="1">
            <a:off x="6071901" y="3848352"/>
            <a:ext cx="327279" cy="484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13" y="0"/>
                </a:moveTo>
                <a:lnTo>
                  <a:pt x="21600" y="16608"/>
                </a:lnTo>
                <a:lnTo>
                  <a:pt x="7845" y="21600"/>
                </a:lnTo>
                <a:lnTo>
                  <a:pt x="0" y="4798"/>
                </a:lnTo>
                <a:lnTo>
                  <a:pt x="58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2" name="Shape 59496">
            <a:extLst>
              <a:ext uri="{FF2B5EF4-FFF2-40B4-BE49-F238E27FC236}">
                <a16:creationId xmlns:a16="http://schemas.microsoft.com/office/drawing/2014/main" id="{06AE8A92-0BF0-F144-8929-92AAA0A0A3D2}"/>
              </a:ext>
            </a:extLst>
          </p:cNvPr>
          <p:cNvSpPr/>
          <p:nvPr/>
        </p:nvSpPr>
        <p:spPr>
          <a:xfrm>
            <a:off x="5759038" y="3856042"/>
            <a:ext cx="315749" cy="479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65" y="0"/>
                </a:moveTo>
                <a:lnTo>
                  <a:pt x="21600" y="16462"/>
                </a:lnTo>
                <a:lnTo>
                  <a:pt x="10100" y="21600"/>
                </a:lnTo>
                <a:lnTo>
                  <a:pt x="0" y="3743"/>
                </a:lnTo>
                <a:lnTo>
                  <a:pt x="546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7" name="Shape 59498">
            <a:extLst>
              <a:ext uri="{FF2B5EF4-FFF2-40B4-BE49-F238E27FC236}">
                <a16:creationId xmlns:a16="http://schemas.microsoft.com/office/drawing/2014/main" id="{1144B5F9-87CB-C343-B0EB-B07532D9F620}"/>
              </a:ext>
            </a:extLst>
          </p:cNvPr>
          <p:cNvSpPr/>
          <p:nvPr/>
        </p:nvSpPr>
        <p:spPr>
          <a:xfrm flipH="1">
            <a:off x="5638557" y="2975778"/>
            <a:ext cx="879639" cy="974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9" h="21544" extrusionOk="0">
                <a:moveTo>
                  <a:pt x="13300" y="0"/>
                </a:moveTo>
                <a:cubicBezTo>
                  <a:pt x="12956" y="318"/>
                  <a:pt x="12587" y="607"/>
                  <a:pt x="12192" y="871"/>
                </a:cubicBezTo>
                <a:cubicBezTo>
                  <a:pt x="11552" y="1300"/>
                  <a:pt x="10851" y="1648"/>
                  <a:pt x="10112" y="1913"/>
                </a:cubicBezTo>
                <a:cubicBezTo>
                  <a:pt x="10319" y="1723"/>
                  <a:pt x="10459" y="1484"/>
                  <a:pt x="10514" y="1221"/>
                </a:cubicBezTo>
                <a:cubicBezTo>
                  <a:pt x="10558" y="1008"/>
                  <a:pt x="10548" y="786"/>
                  <a:pt x="10478" y="578"/>
                </a:cubicBezTo>
                <a:cubicBezTo>
                  <a:pt x="9313" y="1174"/>
                  <a:pt x="8059" y="1612"/>
                  <a:pt x="6754" y="1872"/>
                </a:cubicBezTo>
                <a:cubicBezTo>
                  <a:pt x="5463" y="2131"/>
                  <a:pt x="4134" y="2217"/>
                  <a:pt x="2816" y="2125"/>
                </a:cubicBezTo>
                <a:cubicBezTo>
                  <a:pt x="2220" y="3390"/>
                  <a:pt x="1861" y="4718"/>
                  <a:pt x="1656" y="6065"/>
                </a:cubicBezTo>
                <a:cubicBezTo>
                  <a:pt x="1642" y="6361"/>
                  <a:pt x="1604" y="6650"/>
                  <a:pt x="1530" y="6928"/>
                </a:cubicBezTo>
                <a:cubicBezTo>
                  <a:pt x="1397" y="8433"/>
                  <a:pt x="1483" y="9954"/>
                  <a:pt x="1843" y="11446"/>
                </a:cubicBezTo>
                <a:cubicBezTo>
                  <a:pt x="1911" y="11727"/>
                  <a:pt x="1990" y="12009"/>
                  <a:pt x="2075" y="12285"/>
                </a:cubicBezTo>
                <a:cubicBezTo>
                  <a:pt x="1592" y="10912"/>
                  <a:pt x="1201" y="9521"/>
                  <a:pt x="861" y="8125"/>
                </a:cubicBezTo>
                <a:cubicBezTo>
                  <a:pt x="719" y="8264"/>
                  <a:pt x="567" y="8397"/>
                  <a:pt x="441" y="8548"/>
                </a:cubicBezTo>
                <a:cubicBezTo>
                  <a:pt x="-143" y="9252"/>
                  <a:pt x="-78" y="10170"/>
                  <a:pt x="236" y="10966"/>
                </a:cubicBezTo>
                <a:cubicBezTo>
                  <a:pt x="568" y="11810"/>
                  <a:pt x="1180" y="12555"/>
                  <a:pt x="2039" y="13083"/>
                </a:cubicBezTo>
                <a:cubicBezTo>
                  <a:pt x="2855" y="15320"/>
                  <a:pt x="4137" y="17291"/>
                  <a:pt x="5745" y="18953"/>
                </a:cubicBezTo>
                <a:cubicBezTo>
                  <a:pt x="7014" y="20263"/>
                  <a:pt x="8613" y="21485"/>
                  <a:pt x="10657" y="21541"/>
                </a:cubicBezTo>
                <a:cubicBezTo>
                  <a:pt x="12760" y="21600"/>
                  <a:pt x="14461" y="20433"/>
                  <a:pt x="15773" y="19124"/>
                </a:cubicBezTo>
                <a:cubicBezTo>
                  <a:pt x="17429" y="17472"/>
                  <a:pt x="18669" y="15428"/>
                  <a:pt x="19274" y="13083"/>
                </a:cubicBezTo>
                <a:cubicBezTo>
                  <a:pt x="20133" y="12555"/>
                  <a:pt x="20754" y="11810"/>
                  <a:pt x="21086" y="10966"/>
                </a:cubicBezTo>
                <a:cubicBezTo>
                  <a:pt x="21400" y="10170"/>
                  <a:pt x="21457" y="9252"/>
                  <a:pt x="20872" y="8548"/>
                </a:cubicBezTo>
                <a:cubicBezTo>
                  <a:pt x="20784" y="8443"/>
                  <a:pt x="20679" y="8350"/>
                  <a:pt x="20577" y="8255"/>
                </a:cubicBezTo>
                <a:cubicBezTo>
                  <a:pt x="20300" y="9250"/>
                  <a:pt x="19967" y="10231"/>
                  <a:pt x="19506" y="11178"/>
                </a:cubicBezTo>
                <a:cubicBezTo>
                  <a:pt x="19685" y="9686"/>
                  <a:pt x="19673" y="8203"/>
                  <a:pt x="19497" y="6749"/>
                </a:cubicBezTo>
                <a:cubicBezTo>
                  <a:pt x="19314" y="5236"/>
                  <a:pt x="18945" y="3701"/>
                  <a:pt x="17943" y="2418"/>
                </a:cubicBezTo>
                <a:cubicBezTo>
                  <a:pt x="16861" y="1032"/>
                  <a:pt x="15158" y="148"/>
                  <a:pt x="133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8" name="Shape 59499">
            <a:extLst>
              <a:ext uri="{FF2B5EF4-FFF2-40B4-BE49-F238E27FC236}">
                <a16:creationId xmlns:a16="http://schemas.microsoft.com/office/drawing/2014/main" id="{0B86953C-4190-9345-ABDB-C81A37EDCF19}"/>
              </a:ext>
            </a:extLst>
          </p:cNvPr>
          <p:cNvSpPr/>
          <p:nvPr/>
        </p:nvSpPr>
        <p:spPr>
          <a:xfrm flipH="1">
            <a:off x="5642595" y="2719950"/>
            <a:ext cx="872347" cy="814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81" h="20006" extrusionOk="0">
                <a:moveTo>
                  <a:pt x="10296" y="7088"/>
                </a:moveTo>
                <a:cubicBezTo>
                  <a:pt x="9176" y="7769"/>
                  <a:pt x="7957" y="8268"/>
                  <a:pt x="6684" y="8565"/>
                </a:cubicBezTo>
                <a:cubicBezTo>
                  <a:pt x="5433" y="8857"/>
                  <a:pt x="4144" y="8951"/>
                  <a:pt x="2864" y="8843"/>
                </a:cubicBezTo>
                <a:cubicBezTo>
                  <a:pt x="1488" y="12067"/>
                  <a:pt x="1147" y="15647"/>
                  <a:pt x="1890" y="19077"/>
                </a:cubicBezTo>
                <a:cubicBezTo>
                  <a:pt x="1957" y="19389"/>
                  <a:pt x="2034" y="19699"/>
                  <a:pt x="2119" y="20006"/>
                </a:cubicBezTo>
                <a:cubicBezTo>
                  <a:pt x="1440" y="18064"/>
                  <a:pt x="898" y="16087"/>
                  <a:pt x="493" y="14089"/>
                </a:cubicBezTo>
                <a:cubicBezTo>
                  <a:pt x="-25" y="11528"/>
                  <a:pt x="-313" y="8859"/>
                  <a:pt x="548" y="6391"/>
                </a:cubicBezTo>
                <a:cubicBezTo>
                  <a:pt x="2460" y="914"/>
                  <a:pt x="8711" y="-1594"/>
                  <a:pt x="13813" y="1070"/>
                </a:cubicBezTo>
                <a:cubicBezTo>
                  <a:pt x="15704" y="947"/>
                  <a:pt x="17531" y="1674"/>
                  <a:pt x="18829" y="3024"/>
                </a:cubicBezTo>
                <a:cubicBezTo>
                  <a:pt x="20495" y="4755"/>
                  <a:pt x="21070" y="7221"/>
                  <a:pt x="21166" y="9679"/>
                </a:cubicBezTo>
                <a:cubicBezTo>
                  <a:pt x="21287" y="12816"/>
                  <a:pt x="20694" y="15935"/>
                  <a:pt x="19425" y="18813"/>
                </a:cubicBezTo>
                <a:cubicBezTo>
                  <a:pt x="19588" y="17154"/>
                  <a:pt x="19583" y="15506"/>
                  <a:pt x="19423" y="13888"/>
                </a:cubicBezTo>
                <a:cubicBezTo>
                  <a:pt x="19256" y="12195"/>
                  <a:pt x="18908" y="10461"/>
                  <a:pt x="17893" y="9031"/>
                </a:cubicBezTo>
                <a:cubicBezTo>
                  <a:pt x="16811" y="7508"/>
                  <a:pt x="15100" y="6568"/>
                  <a:pt x="13248" y="6479"/>
                </a:cubicBezTo>
                <a:cubicBezTo>
                  <a:pt x="12907" y="6836"/>
                  <a:pt x="12535" y="7161"/>
                  <a:pt x="12137" y="7451"/>
                </a:cubicBezTo>
                <a:cubicBezTo>
                  <a:pt x="11478" y="7933"/>
                  <a:pt x="10753" y="8315"/>
                  <a:pt x="9985" y="8585"/>
                </a:cubicBezTo>
                <a:cubicBezTo>
                  <a:pt x="10168" y="8360"/>
                  <a:pt x="10289" y="8090"/>
                  <a:pt x="10335" y="7802"/>
                </a:cubicBezTo>
                <a:cubicBezTo>
                  <a:pt x="10374" y="7564"/>
                  <a:pt x="10360" y="7320"/>
                  <a:pt x="10296" y="70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1" name="Shape 59502">
            <a:extLst>
              <a:ext uri="{FF2B5EF4-FFF2-40B4-BE49-F238E27FC236}">
                <a16:creationId xmlns:a16="http://schemas.microsoft.com/office/drawing/2014/main" id="{E701EA53-041E-9E4D-8ECF-71E493F1E104}"/>
              </a:ext>
            </a:extLst>
          </p:cNvPr>
          <p:cNvSpPr/>
          <p:nvPr/>
        </p:nvSpPr>
        <p:spPr>
          <a:xfrm>
            <a:off x="1345479" y="1127333"/>
            <a:ext cx="2269800" cy="51462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758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Shape 59505">
            <a:extLst>
              <a:ext uri="{FF2B5EF4-FFF2-40B4-BE49-F238E27FC236}">
                <a16:creationId xmlns:a16="http://schemas.microsoft.com/office/drawing/2014/main" id="{C1FD93E5-D29A-5B45-8279-5AB1770E668E}"/>
              </a:ext>
            </a:extLst>
          </p:cNvPr>
          <p:cNvSpPr/>
          <p:nvPr/>
        </p:nvSpPr>
        <p:spPr>
          <a:xfrm>
            <a:off x="1345479" y="3385076"/>
            <a:ext cx="2269800" cy="51462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758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" name="Shape 59508">
            <a:extLst>
              <a:ext uri="{FF2B5EF4-FFF2-40B4-BE49-F238E27FC236}">
                <a16:creationId xmlns:a16="http://schemas.microsoft.com/office/drawing/2014/main" id="{3E24B5C7-943F-1841-A6AD-0D1899D65A6E}"/>
              </a:ext>
            </a:extLst>
          </p:cNvPr>
          <p:cNvSpPr/>
          <p:nvPr/>
        </p:nvSpPr>
        <p:spPr>
          <a:xfrm>
            <a:off x="8576722" y="1127333"/>
            <a:ext cx="2269799" cy="51462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758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5" name="Shape 59511">
            <a:extLst>
              <a:ext uri="{FF2B5EF4-FFF2-40B4-BE49-F238E27FC236}">
                <a16:creationId xmlns:a16="http://schemas.microsoft.com/office/drawing/2014/main" id="{554E4B44-1FC9-4649-B1E4-AEDB390D4045}"/>
              </a:ext>
            </a:extLst>
          </p:cNvPr>
          <p:cNvSpPr/>
          <p:nvPr/>
        </p:nvSpPr>
        <p:spPr>
          <a:xfrm>
            <a:off x="8576722" y="3386012"/>
            <a:ext cx="2269799" cy="514621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758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Shape 59515">
            <a:extLst>
              <a:ext uri="{FF2B5EF4-FFF2-40B4-BE49-F238E27FC236}">
                <a16:creationId xmlns:a16="http://schemas.microsoft.com/office/drawing/2014/main" id="{89EF3C11-1375-A04B-BA72-F041A22674CF}"/>
              </a:ext>
            </a:extLst>
          </p:cNvPr>
          <p:cNvSpPr/>
          <p:nvPr/>
        </p:nvSpPr>
        <p:spPr>
          <a:xfrm>
            <a:off x="3691970" y="1384300"/>
            <a:ext cx="2145130" cy="13443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8" name="Shape 59516">
            <a:extLst>
              <a:ext uri="{FF2B5EF4-FFF2-40B4-BE49-F238E27FC236}">
                <a16:creationId xmlns:a16="http://schemas.microsoft.com/office/drawing/2014/main" id="{74AC61C6-8FD8-2944-AC0F-CED2A883E1C2}"/>
              </a:ext>
            </a:extLst>
          </p:cNvPr>
          <p:cNvSpPr/>
          <p:nvPr/>
        </p:nvSpPr>
        <p:spPr>
          <a:xfrm>
            <a:off x="3691970" y="3642387"/>
            <a:ext cx="1562829" cy="433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9" name="Shape 59517">
            <a:extLst>
              <a:ext uri="{FF2B5EF4-FFF2-40B4-BE49-F238E27FC236}">
                <a16:creationId xmlns:a16="http://schemas.microsoft.com/office/drawing/2014/main" id="{C0A6F732-CCC9-9845-A66E-D7680F5BF7D6}"/>
              </a:ext>
            </a:extLst>
          </p:cNvPr>
          <p:cNvSpPr/>
          <p:nvPr/>
        </p:nvSpPr>
        <p:spPr>
          <a:xfrm>
            <a:off x="6354902" y="1384299"/>
            <a:ext cx="2145128" cy="1344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" name="Shape 59518">
            <a:extLst>
              <a:ext uri="{FF2B5EF4-FFF2-40B4-BE49-F238E27FC236}">
                <a16:creationId xmlns:a16="http://schemas.microsoft.com/office/drawing/2014/main" id="{67B23ACB-F470-C04B-A773-EAF44D7C4B0D}"/>
              </a:ext>
            </a:extLst>
          </p:cNvPr>
          <p:cNvSpPr/>
          <p:nvPr/>
        </p:nvSpPr>
        <p:spPr>
          <a:xfrm>
            <a:off x="6937202" y="3642387"/>
            <a:ext cx="1562828" cy="4336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E0715C-FCEC-1543-AB77-4A5BCABE9BB9}"/>
              </a:ext>
            </a:extLst>
          </p:cNvPr>
          <p:cNvSpPr txBox="1"/>
          <p:nvPr/>
        </p:nvSpPr>
        <p:spPr>
          <a:xfrm>
            <a:off x="1531265" y="1215022"/>
            <a:ext cx="189800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SEGMENT 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091836-05D7-BA45-B256-787EB2B20C70}"/>
              </a:ext>
            </a:extLst>
          </p:cNvPr>
          <p:cNvSpPr txBox="1"/>
          <p:nvPr/>
        </p:nvSpPr>
        <p:spPr>
          <a:xfrm>
            <a:off x="1531265" y="3473110"/>
            <a:ext cx="189800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SEGMENT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3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EDF221-D151-9E4F-B09F-766AC2A83E88}"/>
              </a:ext>
            </a:extLst>
          </p:cNvPr>
          <p:cNvSpPr txBox="1"/>
          <p:nvPr/>
        </p:nvSpPr>
        <p:spPr>
          <a:xfrm>
            <a:off x="8738113" y="1215022"/>
            <a:ext cx="1922622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SEGMENT 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274CC-F61E-1248-8561-E5621091709A}"/>
              </a:ext>
            </a:extLst>
          </p:cNvPr>
          <p:cNvSpPr txBox="1"/>
          <p:nvPr/>
        </p:nvSpPr>
        <p:spPr>
          <a:xfrm>
            <a:off x="8738113" y="3473109"/>
            <a:ext cx="192262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SEGMENT</a:t>
            </a:r>
            <a:r>
              <a:rPr lang="sl-SI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4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A70BF3FF-EEB5-EE4A-B94F-4DDCCE948731}"/>
              </a:ext>
            </a:extLst>
          </p:cNvPr>
          <p:cNvSpPr txBox="1">
            <a:spLocks/>
          </p:cNvSpPr>
          <p:nvPr/>
        </p:nvSpPr>
        <p:spPr>
          <a:xfrm>
            <a:off x="1291334" y="1752726"/>
            <a:ext cx="2269800" cy="12049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VREDNOSTI: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1.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3.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2FAC9-EDED-4E43-856E-F895B355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20" y="384189"/>
            <a:ext cx="10860561" cy="498598"/>
          </a:xfrm>
        </p:spPr>
        <p:txBody>
          <a:bodyPr/>
          <a:lstStyle/>
          <a:p>
            <a:r>
              <a:rPr lang="en-US" dirty="0" err="1"/>
              <a:t>Potrošnik</a:t>
            </a:r>
            <a:endParaRPr lang="ru-RU" dirty="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3E4D55B2-D2BD-A14B-9988-0E79B9FAD024}"/>
              </a:ext>
            </a:extLst>
          </p:cNvPr>
          <p:cNvSpPr txBox="1">
            <a:spLocks/>
          </p:cNvSpPr>
          <p:nvPr/>
        </p:nvSpPr>
        <p:spPr>
          <a:xfrm>
            <a:off x="1345366" y="4013421"/>
            <a:ext cx="2269800" cy="12049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VREDNOSTI: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1.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3.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4BB757DC-A653-AB4D-9739-1562805E7A14}"/>
              </a:ext>
            </a:extLst>
          </p:cNvPr>
          <p:cNvSpPr txBox="1">
            <a:spLocks/>
          </p:cNvSpPr>
          <p:nvPr/>
        </p:nvSpPr>
        <p:spPr>
          <a:xfrm>
            <a:off x="8551044" y="1752725"/>
            <a:ext cx="2269800" cy="12049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VREDNOSTI: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1.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3.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D0F981CD-5133-F444-8951-66E7E1B3E8F7}"/>
              </a:ext>
            </a:extLst>
          </p:cNvPr>
          <p:cNvSpPr txBox="1">
            <a:spLocks/>
          </p:cNvSpPr>
          <p:nvPr/>
        </p:nvSpPr>
        <p:spPr>
          <a:xfrm>
            <a:off x="8576722" y="4013421"/>
            <a:ext cx="2269800" cy="120494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VREDNOSTI: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1.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2.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3.</a:t>
            </a:r>
          </a:p>
          <a:p>
            <a:pPr algn="l">
              <a:lnSpc>
                <a:spcPts val="1500"/>
              </a:lnSpc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816577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FEF28-73BD-2340-80E1-1A7129A28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Tabela</a:t>
            </a:r>
            <a:r>
              <a:rPr lang="en-US" dirty="0"/>
              <a:t> </a:t>
            </a:r>
            <a:r>
              <a:rPr lang="en-US" dirty="0" err="1"/>
              <a:t>trga</a:t>
            </a:r>
            <a:r>
              <a:rPr lang="en-US" dirty="0"/>
              <a:t> in </a:t>
            </a:r>
            <a:r>
              <a:rPr lang="en-US" dirty="0" err="1"/>
              <a:t>vrednosti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F73D56-944F-AD42-B649-6D400147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02EB8AA-8085-F84E-85F7-06A6516BF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2" y="1371280"/>
            <a:ext cx="9988296" cy="48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9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F6C8-74B9-804C-8B5E-35B42AE3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Izbira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segmentov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3EB37D1-4B8B-0E4A-8659-15BD6BD5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A1B6B-C622-4A92-9656-7A72C6D5E70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C4C02-859F-994E-8AFF-3D5C70194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23" y="1816958"/>
            <a:ext cx="11061954" cy="367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14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ysClr val="window" lastClr="FFFFFF"/>
      </a:lt1>
      <a:dk2>
        <a:srgbClr val="44546A"/>
      </a:dk2>
      <a:lt2>
        <a:srgbClr val="F4F4F4"/>
      </a:lt2>
      <a:accent1>
        <a:srgbClr val="00A19A"/>
      </a:accent1>
      <a:accent2>
        <a:srgbClr val="2B2252"/>
      </a:accent2>
      <a:accent3>
        <a:srgbClr val="F4F4F4"/>
      </a:accent3>
      <a:accent4>
        <a:srgbClr val="EB5C37"/>
      </a:accent4>
      <a:accent5>
        <a:srgbClr val="C1FFFC"/>
      </a:accent5>
      <a:accent6>
        <a:srgbClr val="C8C1E5"/>
      </a:accent6>
      <a:hlink>
        <a:srgbClr val="2B2252"/>
      </a:hlink>
      <a:folHlink>
        <a:srgbClr val="00A19A"/>
      </a:folHlink>
    </a:clrScheme>
    <a:fontScheme name="АНД">
      <a:majorFont>
        <a:latin typeface="Qanelas SemiBold"/>
        <a:ea typeface=""/>
        <a:cs typeface=""/>
      </a:majorFont>
      <a:minorFont>
        <a:latin typeface="Qanela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579</Words>
  <Application>Microsoft Macintosh PowerPoint</Application>
  <PresentationFormat>Широкоэкранный</PresentationFormat>
  <Paragraphs>195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Lato</vt:lpstr>
      <vt:lpstr>Lato Light</vt:lpstr>
      <vt:lpstr>Qanelas</vt:lpstr>
      <vt:lpstr>Qanelas SemiBold</vt:lpstr>
      <vt:lpstr>Times New Roman</vt:lpstr>
      <vt:lpstr>Тема Office</vt:lpstr>
      <vt:lpstr>Veriga vrednosti in znižanje stroškov</vt:lpstr>
      <vt:lpstr>Moje izkušnje</vt:lpstr>
      <vt:lpstr>Vsebina seminarja:</vt:lpstr>
      <vt:lpstr>Piter Drucker</vt:lpstr>
      <vt:lpstr>Презентация PowerPoint</vt:lpstr>
      <vt:lpstr>Marketing kot sistem zbiranja in analize podatkov o potrošniku</vt:lpstr>
      <vt:lpstr>Potrošnik</vt:lpstr>
      <vt:lpstr>Tabela trga in vrednosti</vt:lpstr>
      <vt:lpstr>Izbira ključnih segmentov</vt:lpstr>
      <vt:lpstr>Vrednosti potrošnikov</vt:lpstr>
      <vt:lpstr>Vrednosti potrošnikov in KFUji</vt:lpstr>
      <vt:lpstr>Veriga vrednosti</vt:lpstr>
      <vt:lpstr>Veriga vrednosti, storitve</vt:lpstr>
      <vt:lpstr>Veriga vrednosti s KFUji</vt:lpstr>
      <vt:lpstr>Odločitve</vt:lpstr>
      <vt:lpstr>Ključna vprašanja</vt:lpstr>
      <vt:lpstr>Dodatni procesi</vt:lpstr>
      <vt:lpstr>Prednosti metode</vt:lpstr>
      <vt:lpstr>Metoda je tudi komunikacijsko orodje</vt:lpstr>
      <vt:lpstr>Road map (Načrt poti) </vt:lpstr>
      <vt:lpstr>Hvala za pozornost  www.kvan.si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Veriga vrednosti in znižanje stroškov</dc:title>
  <dc:creator>Святослав Бирюлин</dc:creator>
  <cp:lastModifiedBy>Святослав Бирюлин</cp:lastModifiedBy>
  <cp:revision>6</cp:revision>
  <dcterms:created xsi:type="dcterms:W3CDTF">2020-05-12T12:58:44Z</dcterms:created>
  <dcterms:modified xsi:type="dcterms:W3CDTF">2020-05-14T17:44:33Z</dcterms:modified>
</cp:coreProperties>
</file>